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37" r:id="rId2"/>
    <p:sldId id="378" r:id="rId3"/>
    <p:sldId id="341" r:id="rId4"/>
    <p:sldId id="444" r:id="rId5"/>
    <p:sldId id="457" r:id="rId6"/>
    <p:sldId id="442" r:id="rId7"/>
    <p:sldId id="458" r:id="rId8"/>
    <p:sldId id="459" r:id="rId9"/>
    <p:sldId id="462" r:id="rId10"/>
    <p:sldId id="460" r:id="rId11"/>
    <p:sldId id="463" r:id="rId12"/>
    <p:sldId id="461" r:id="rId13"/>
    <p:sldId id="464" r:id="rId14"/>
    <p:sldId id="456" r:id="rId15"/>
    <p:sldId id="265" r:id="rId16"/>
  </p:sldIdLst>
  <p:sldSz cx="9144000" cy="6858000" type="screen4x3"/>
  <p:notesSz cx="6797675" cy="987425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Arial Black" panose="020B0A04020102020204" pitchFamily="34" charset="0"/>
      <p:bold r:id="rId27"/>
    </p:embeddedFont>
  </p:embeddedFontLst>
  <p:custDataLst>
    <p:tags r:id="rId2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496" autoAdjust="0"/>
    <p:restoredTop sz="94664" autoAdjust="0"/>
  </p:normalViewPr>
  <p:slideViewPr>
    <p:cSldViewPr>
      <p:cViewPr varScale="1">
        <p:scale>
          <a:sx n="84" d="100"/>
          <a:sy n="84" d="100"/>
        </p:scale>
        <p:origin x="-195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44"/>
    </p:cViewPr>
  </p:sorterViewPr>
  <p:notesViewPr>
    <p:cSldViewPr>
      <p:cViewPr varScale="1">
        <p:scale>
          <a:sx n="91" d="100"/>
          <a:sy n="91" d="100"/>
        </p:scale>
        <p:origin x="-3738" y="-11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pPr>
              <a:defRPr/>
            </a:pPr>
            <a:fld id="{F336A722-83CF-411E-965A-A121D0A4A142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AF7B3CE6-A9C3-4C62-A84B-FA7C3D560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74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pPr>
              <a:defRPr/>
            </a:pPr>
            <a:fld id="{462A8BCC-7252-4DDA-9C5F-28780BDCD4F8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22EA4A79-50A8-4C1E-AA59-872FE1BEF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24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627248-EFE0-4E15-943F-8738BCEB7796}" type="slidenum">
              <a:rPr lang="ru-RU" smtClean="0"/>
              <a:pPr/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627248-EFE0-4E15-943F-8738BCEB7796}" type="slidenum">
              <a:rPr lang="ru-RU" smtClean="0"/>
              <a:pPr/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627248-EFE0-4E15-943F-8738BCEB7796}" type="slidenum">
              <a:rPr lang="ru-RU" smtClean="0"/>
              <a:pPr/>
              <a:t>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627248-EFE0-4E15-943F-8738BCEB7796}" type="slidenum">
              <a:rPr lang="ru-RU" smtClean="0"/>
              <a:pPr/>
              <a:t>8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627248-EFE0-4E15-943F-8738BCEB7796}" type="slidenum">
              <a:rPr lang="ru-RU" smtClean="0"/>
              <a:pPr/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627248-EFE0-4E15-943F-8738BCEB7796}" type="slidenum">
              <a:rPr lang="ru-RU" smtClean="0"/>
              <a:pPr/>
              <a:t>10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627248-EFE0-4E15-943F-8738BCEB7796}" type="slidenum">
              <a:rPr lang="ru-RU" smtClean="0"/>
              <a:pPr/>
              <a:t>11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627248-EFE0-4E15-943F-8738BCEB7796}" type="slidenum">
              <a:rPr lang="ru-RU" smtClean="0"/>
              <a:pPr/>
              <a:t>12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627248-EFE0-4E15-943F-8738BCEB7796}" type="slidenum">
              <a:rPr lang="ru-RU" smtClean="0"/>
              <a:pPr/>
              <a:t>13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1"/>
          <p:cNvSpPr/>
          <p:nvPr userDrawn="1"/>
        </p:nvSpPr>
        <p:spPr>
          <a:xfrm>
            <a:off x="3203575" y="333375"/>
            <a:ext cx="5940425" cy="14287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4E0402-C5D0-4075-9EDB-5EF5FE0EDBB1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0545A0-19C0-4225-AEC3-6E8EB83BB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CD880E-3388-4CE6-A93B-4DCD9A42CC7E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EA7B10E-B83D-4E27-ABE9-54AFDDF88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203575" y="0"/>
            <a:ext cx="5940425" cy="14287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585174" y="352085"/>
            <a:ext cx="1033727" cy="865191"/>
          </a:xfrm>
          <a:prstGeom prst="rect">
            <a:avLst/>
          </a:prstGeom>
          <a:effectLst>
            <a:reflection blurRad="6350" stA="16000" endPos="17000" dir="5400000" sy="-100000" algn="bl" rotWithShape="0"/>
          </a:effectLst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179388" y="6121400"/>
            <a:ext cx="8713787" cy="217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ВЕДУЩИЙ РОССИЙСКИЙ ПРОИЗВОДИТЕЛЬ И ПОСТАВЩИК ВСЕГО СПЕКТРА ОБОРУДОВАНИЯ, РЕШЕНИЙ И ТЕХНОЛОГИЙ</a:t>
            </a:r>
            <a:r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БИЗНЕСА</a:t>
            </a:r>
            <a:endParaRPr 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203575" y="0"/>
            <a:ext cx="5940425" cy="11255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61"/>
          <p:cNvSpPr>
            <a:spLocks/>
          </p:cNvSpPr>
          <p:nvPr userDrawn="1"/>
        </p:nvSpPr>
        <p:spPr bwMode="auto">
          <a:xfrm>
            <a:off x="0" y="184709"/>
            <a:ext cx="6910411" cy="724011"/>
          </a:xfrm>
          <a:custGeom>
            <a:avLst/>
            <a:gdLst>
              <a:gd name="T0" fmla="*/ 4086 w 4213"/>
              <a:gd name="T1" fmla="*/ 0 h 408"/>
              <a:gd name="T2" fmla="*/ 0 w 4213"/>
              <a:gd name="T3" fmla="*/ 0 h 408"/>
              <a:gd name="T4" fmla="*/ 0 w 4213"/>
              <a:gd name="T5" fmla="*/ 408 h 408"/>
              <a:gd name="T6" fmla="*/ 4086 w 4213"/>
              <a:gd name="T7" fmla="*/ 408 h 408"/>
              <a:gd name="T8" fmla="*/ 4213 w 4213"/>
              <a:gd name="T9" fmla="*/ 204 h 408"/>
              <a:gd name="T10" fmla="*/ 4086 w 4213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13" h="408">
                <a:moveTo>
                  <a:pt x="4086" y="0"/>
                </a:moveTo>
                <a:lnTo>
                  <a:pt x="0" y="0"/>
                </a:lnTo>
                <a:lnTo>
                  <a:pt x="0" y="408"/>
                </a:lnTo>
                <a:lnTo>
                  <a:pt x="4086" y="408"/>
                </a:lnTo>
                <a:lnTo>
                  <a:pt x="4213" y="204"/>
                </a:lnTo>
                <a:lnTo>
                  <a:pt x="408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10800000" scaled="0"/>
            <a:tileRect/>
          </a:gradFill>
          <a:ln w="0">
            <a:noFill/>
            <a:prstDash val="solid"/>
            <a:round/>
            <a:headEnd/>
            <a:tailEnd/>
          </a:ln>
          <a:effectLst>
            <a:reflection blurRad="6350" stA="59000" endPos="21000" dir="5400000" sy="-100000" algn="bl" rotWithShape="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cs typeface="+mn-cs"/>
              </a:rPr>
              <a:t>                           </a:t>
            </a:r>
            <a:endParaRPr lang="ru-RU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740352" y="234033"/>
            <a:ext cx="878549" cy="735313"/>
          </a:xfrm>
          <a:prstGeom prst="rect">
            <a:avLst/>
          </a:prstGeom>
          <a:effectLst>
            <a:reflection blurRad="6350" stA="16000" endPos="17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179388" y="6121400"/>
            <a:ext cx="8713787" cy="217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ВЕДУЩИЙ РОССИЙСКИЙ ПРОИЗВОДИТЕЛЬ И ПОСТАВЩИК ВСЕГО СПЕКТРА ОБОРУДОВАНИЯ, РЕШЕНИЙ И ТЕХНОЛОГИЙ</a:t>
            </a:r>
            <a:r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БИЗНЕСА</a:t>
            </a:r>
            <a:endParaRPr 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6"/>
          <p:cNvSpPr txBox="1"/>
          <p:nvPr userDrawn="1"/>
        </p:nvSpPr>
        <p:spPr>
          <a:xfrm>
            <a:off x="395536" y="315881"/>
            <a:ext cx="6325558" cy="46166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ШТРИХ-М: Технологии для бизнеса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анспо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203575" y="0"/>
            <a:ext cx="5940425" cy="11255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61"/>
          <p:cNvSpPr>
            <a:spLocks/>
          </p:cNvSpPr>
          <p:nvPr userDrawn="1"/>
        </p:nvSpPr>
        <p:spPr bwMode="auto">
          <a:xfrm>
            <a:off x="0" y="184709"/>
            <a:ext cx="6910411" cy="724011"/>
          </a:xfrm>
          <a:custGeom>
            <a:avLst/>
            <a:gdLst>
              <a:gd name="T0" fmla="*/ 4086 w 4213"/>
              <a:gd name="T1" fmla="*/ 0 h 408"/>
              <a:gd name="T2" fmla="*/ 0 w 4213"/>
              <a:gd name="T3" fmla="*/ 0 h 408"/>
              <a:gd name="T4" fmla="*/ 0 w 4213"/>
              <a:gd name="T5" fmla="*/ 408 h 408"/>
              <a:gd name="T6" fmla="*/ 4086 w 4213"/>
              <a:gd name="T7" fmla="*/ 408 h 408"/>
              <a:gd name="T8" fmla="*/ 4213 w 4213"/>
              <a:gd name="T9" fmla="*/ 204 h 408"/>
              <a:gd name="T10" fmla="*/ 4086 w 4213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13" h="408">
                <a:moveTo>
                  <a:pt x="4086" y="0"/>
                </a:moveTo>
                <a:lnTo>
                  <a:pt x="0" y="0"/>
                </a:lnTo>
                <a:lnTo>
                  <a:pt x="0" y="408"/>
                </a:lnTo>
                <a:lnTo>
                  <a:pt x="4086" y="408"/>
                </a:lnTo>
                <a:lnTo>
                  <a:pt x="4213" y="204"/>
                </a:lnTo>
                <a:lnTo>
                  <a:pt x="408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10800000" scaled="0"/>
            <a:tileRect/>
          </a:gradFill>
          <a:ln w="0">
            <a:noFill/>
            <a:prstDash val="solid"/>
            <a:round/>
            <a:headEnd/>
            <a:tailEnd/>
          </a:ln>
          <a:effectLst>
            <a:reflection blurRad="6350" stA="59000" endPos="21000" dir="5400000" sy="-100000" algn="bl" rotWithShape="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cs typeface="+mn-cs"/>
              </a:rPr>
              <a:t>                           </a:t>
            </a:r>
            <a:endParaRPr lang="ru-RU">
              <a:latin typeface="+mn-lt"/>
              <a:cs typeface="+mn-cs"/>
            </a:endParaRPr>
          </a:p>
        </p:txBody>
      </p:sp>
      <p:sp>
        <p:nvSpPr>
          <p:cNvPr id="4" name="Freeform 61"/>
          <p:cNvSpPr>
            <a:spLocks/>
          </p:cNvSpPr>
          <p:nvPr userDrawn="1"/>
        </p:nvSpPr>
        <p:spPr bwMode="auto">
          <a:xfrm>
            <a:off x="395536" y="352085"/>
            <a:ext cx="6480719" cy="369332"/>
          </a:xfrm>
          <a:custGeom>
            <a:avLst/>
            <a:gdLst>
              <a:gd name="T0" fmla="*/ 4086 w 4213"/>
              <a:gd name="T1" fmla="*/ 0 h 408"/>
              <a:gd name="T2" fmla="*/ 0 w 4213"/>
              <a:gd name="T3" fmla="*/ 0 h 408"/>
              <a:gd name="T4" fmla="*/ 0 w 4213"/>
              <a:gd name="T5" fmla="*/ 408 h 408"/>
              <a:gd name="T6" fmla="*/ 4086 w 4213"/>
              <a:gd name="T7" fmla="*/ 408 h 408"/>
              <a:gd name="T8" fmla="*/ 4213 w 4213"/>
              <a:gd name="T9" fmla="*/ 204 h 408"/>
              <a:gd name="T10" fmla="*/ 4086 w 4213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13" h="408">
                <a:moveTo>
                  <a:pt x="4086" y="0"/>
                </a:moveTo>
                <a:lnTo>
                  <a:pt x="0" y="0"/>
                </a:lnTo>
                <a:lnTo>
                  <a:pt x="0" y="408"/>
                </a:lnTo>
                <a:lnTo>
                  <a:pt x="4086" y="408"/>
                </a:lnTo>
                <a:lnTo>
                  <a:pt x="4213" y="204"/>
                </a:lnTo>
                <a:lnTo>
                  <a:pt x="4086" y="0"/>
                </a:lnTo>
                <a:close/>
              </a:path>
            </a:pathLst>
          </a:cu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ШТРИХ-М: Транспорт</a:t>
            </a:r>
          </a:p>
        </p:txBody>
      </p:sp>
      <p:pic>
        <p:nvPicPr>
          <p:cNvPr id="5" name="Рисунок 3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740352" y="234033"/>
            <a:ext cx="878549" cy="735313"/>
          </a:xfrm>
          <a:prstGeom prst="rect">
            <a:avLst/>
          </a:prstGeom>
          <a:effectLst>
            <a:reflection blurRad="6350" stA="16000" endPos="17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179388" y="6121400"/>
            <a:ext cx="8713787" cy="217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ВЕДУЩИЙ РОССИЙСКИЙ ПРОИЗВОДИТЕЛЬ И ПОСТАВЩИК ВСЕГО СПЕКТРА ОБОРУДОВАНИЯ, РЕШЕНИЙ И ТЕХНОЛОГИЙ</a:t>
            </a:r>
            <a:r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БИЗНЕСА</a:t>
            </a:r>
            <a:endParaRPr 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рко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203575" y="0"/>
            <a:ext cx="5940425" cy="11255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61"/>
          <p:cNvSpPr>
            <a:spLocks/>
          </p:cNvSpPr>
          <p:nvPr userDrawn="1"/>
        </p:nvSpPr>
        <p:spPr bwMode="auto">
          <a:xfrm>
            <a:off x="0" y="184709"/>
            <a:ext cx="6910411" cy="724011"/>
          </a:xfrm>
          <a:custGeom>
            <a:avLst/>
            <a:gdLst>
              <a:gd name="T0" fmla="*/ 4086 w 4213"/>
              <a:gd name="T1" fmla="*/ 0 h 408"/>
              <a:gd name="T2" fmla="*/ 0 w 4213"/>
              <a:gd name="T3" fmla="*/ 0 h 408"/>
              <a:gd name="T4" fmla="*/ 0 w 4213"/>
              <a:gd name="T5" fmla="*/ 408 h 408"/>
              <a:gd name="T6" fmla="*/ 4086 w 4213"/>
              <a:gd name="T7" fmla="*/ 408 h 408"/>
              <a:gd name="T8" fmla="*/ 4213 w 4213"/>
              <a:gd name="T9" fmla="*/ 204 h 408"/>
              <a:gd name="T10" fmla="*/ 4086 w 4213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13" h="408">
                <a:moveTo>
                  <a:pt x="4086" y="0"/>
                </a:moveTo>
                <a:lnTo>
                  <a:pt x="0" y="0"/>
                </a:lnTo>
                <a:lnTo>
                  <a:pt x="0" y="408"/>
                </a:lnTo>
                <a:lnTo>
                  <a:pt x="4086" y="408"/>
                </a:lnTo>
                <a:lnTo>
                  <a:pt x="4213" y="204"/>
                </a:lnTo>
                <a:lnTo>
                  <a:pt x="408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10800000" scaled="0"/>
            <a:tileRect/>
          </a:gradFill>
          <a:ln w="0">
            <a:noFill/>
            <a:prstDash val="solid"/>
            <a:round/>
            <a:headEnd/>
            <a:tailEnd/>
          </a:ln>
          <a:effectLst>
            <a:reflection blurRad="6350" stA="59000" endPos="21000" dir="5400000" sy="-100000" algn="bl" rotWithShape="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cs typeface="+mn-cs"/>
              </a:rPr>
              <a:t>                           </a:t>
            </a:r>
            <a:endParaRPr lang="ru-RU">
              <a:latin typeface="+mn-lt"/>
              <a:cs typeface="+mn-cs"/>
            </a:endParaRPr>
          </a:p>
        </p:txBody>
      </p:sp>
      <p:sp>
        <p:nvSpPr>
          <p:cNvPr id="4" name="Freeform 61"/>
          <p:cNvSpPr>
            <a:spLocks/>
          </p:cNvSpPr>
          <p:nvPr userDrawn="1"/>
        </p:nvSpPr>
        <p:spPr bwMode="auto">
          <a:xfrm>
            <a:off x="395536" y="352085"/>
            <a:ext cx="6480719" cy="369332"/>
          </a:xfrm>
          <a:custGeom>
            <a:avLst/>
            <a:gdLst>
              <a:gd name="T0" fmla="*/ 4086 w 4213"/>
              <a:gd name="T1" fmla="*/ 0 h 408"/>
              <a:gd name="T2" fmla="*/ 0 w 4213"/>
              <a:gd name="T3" fmla="*/ 0 h 408"/>
              <a:gd name="T4" fmla="*/ 0 w 4213"/>
              <a:gd name="T5" fmla="*/ 408 h 408"/>
              <a:gd name="T6" fmla="*/ 4086 w 4213"/>
              <a:gd name="T7" fmla="*/ 408 h 408"/>
              <a:gd name="T8" fmla="*/ 4213 w 4213"/>
              <a:gd name="T9" fmla="*/ 204 h 408"/>
              <a:gd name="T10" fmla="*/ 4086 w 4213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13" h="408">
                <a:moveTo>
                  <a:pt x="4086" y="0"/>
                </a:moveTo>
                <a:lnTo>
                  <a:pt x="0" y="0"/>
                </a:lnTo>
                <a:lnTo>
                  <a:pt x="0" y="408"/>
                </a:lnTo>
                <a:lnTo>
                  <a:pt x="4086" y="408"/>
                </a:lnTo>
                <a:lnTo>
                  <a:pt x="4213" y="204"/>
                </a:lnTo>
                <a:lnTo>
                  <a:pt x="4086" y="0"/>
                </a:lnTo>
                <a:close/>
              </a:path>
            </a:pathLst>
          </a:cu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ШТРИХ-М: Парковки</a:t>
            </a:r>
          </a:p>
        </p:txBody>
      </p:sp>
      <p:pic>
        <p:nvPicPr>
          <p:cNvPr id="5" name="Рисунок 3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740352" y="234033"/>
            <a:ext cx="878549" cy="735313"/>
          </a:xfrm>
          <a:prstGeom prst="rect">
            <a:avLst/>
          </a:prstGeom>
          <a:effectLst>
            <a:reflection blurRad="6350" stA="16000" endPos="17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179388" y="6121400"/>
            <a:ext cx="8713787" cy="217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ВЕДУЩИЙ РОССИЙСКИЙ ПРОИЗВОДИТЕЛЬ И ПОСТАВЩИК ВСЕГО СПЕКТРА ОБОРУДОВАНИЯ, РЕШЕНИЙ И ТЕХНОЛОГИЙ</a:t>
            </a:r>
            <a:r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БИЗНЕСА</a:t>
            </a:r>
            <a:endParaRPr 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зация парко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203575" y="0"/>
            <a:ext cx="5940425" cy="11255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61"/>
          <p:cNvSpPr>
            <a:spLocks/>
          </p:cNvSpPr>
          <p:nvPr userDrawn="1"/>
        </p:nvSpPr>
        <p:spPr bwMode="auto">
          <a:xfrm>
            <a:off x="0" y="184709"/>
            <a:ext cx="6910411" cy="724011"/>
          </a:xfrm>
          <a:custGeom>
            <a:avLst/>
            <a:gdLst>
              <a:gd name="T0" fmla="*/ 4086 w 4213"/>
              <a:gd name="T1" fmla="*/ 0 h 408"/>
              <a:gd name="T2" fmla="*/ 0 w 4213"/>
              <a:gd name="T3" fmla="*/ 0 h 408"/>
              <a:gd name="T4" fmla="*/ 0 w 4213"/>
              <a:gd name="T5" fmla="*/ 408 h 408"/>
              <a:gd name="T6" fmla="*/ 4086 w 4213"/>
              <a:gd name="T7" fmla="*/ 408 h 408"/>
              <a:gd name="T8" fmla="*/ 4213 w 4213"/>
              <a:gd name="T9" fmla="*/ 204 h 408"/>
              <a:gd name="T10" fmla="*/ 4086 w 4213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13" h="408">
                <a:moveTo>
                  <a:pt x="4086" y="0"/>
                </a:moveTo>
                <a:lnTo>
                  <a:pt x="0" y="0"/>
                </a:lnTo>
                <a:lnTo>
                  <a:pt x="0" y="408"/>
                </a:lnTo>
                <a:lnTo>
                  <a:pt x="4086" y="408"/>
                </a:lnTo>
                <a:lnTo>
                  <a:pt x="4213" y="204"/>
                </a:lnTo>
                <a:lnTo>
                  <a:pt x="408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10800000" scaled="0"/>
            <a:tileRect/>
          </a:gradFill>
          <a:ln w="0">
            <a:noFill/>
            <a:prstDash val="solid"/>
            <a:round/>
            <a:headEnd/>
            <a:tailEnd/>
          </a:ln>
          <a:effectLst>
            <a:reflection blurRad="6350" stA="59000" endPos="21000" dir="5400000" sy="-100000" algn="bl" rotWithShape="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cs typeface="+mn-cs"/>
              </a:rPr>
              <a:t>                           </a:t>
            </a:r>
            <a:endParaRPr lang="ru-RU">
              <a:latin typeface="+mn-lt"/>
              <a:cs typeface="+mn-cs"/>
            </a:endParaRPr>
          </a:p>
        </p:txBody>
      </p:sp>
      <p:sp>
        <p:nvSpPr>
          <p:cNvPr id="4" name="Freeform 61"/>
          <p:cNvSpPr>
            <a:spLocks/>
          </p:cNvSpPr>
          <p:nvPr userDrawn="1"/>
        </p:nvSpPr>
        <p:spPr bwMode="auto">
          <a:xfrm>
            <a:off x="395536" y="352085"/>
            <a:ext cx="6480719" cy="369332"/>
          </a:xfrm>
          <a:custGeom>
            <a:avLst/>
            <a:gdLst>
              <a:gd name="T0" fmla="*/ 4086 w 4213"/>
              <a:gd name="T1" fmla="*/ 0 h 408"/>
              <a:gd name="T2" fmla="*/ 0 w 4213"/>
              <a:gd name="T3" fmla="*/ 0 h 408"/>
              <a:gd name="T4" fmla="*/ 0 w 4213"/>
              <a:gd name="T5" fmla="*/ 408 h 408"/>
              <a:gd name="T6" fmla="*/ 4086 w 4213"/>
              <a:gd name="T7" fmla="*/ 408 h 408"/>
              <a:gd name="T8" fmla="*/ 4213 w 4213"/>
              <a:gd name="T9" fmla="*/ 204 h 408"/>
              <a:gd name="T10" fmla="*/ 4086 w 4213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13" h="408">
                <a:moveTo>
                  <a:pt x="4086" y="0"/>
                </a:moveTo>
                <a:lnTo>
                  <a:pt x="0" y="0"/>
                </a:lnTo>
                <a:lnTo>
                  <a:pt x="0" y="408"/>
                </a:lnTo>
                <a:lnTo>
                  <a:pt x="4086" y="408"/>
                </a:lnTo>
                <a:lnTo>
                  <a:pt x="4213" y="204"/>
                </a:lnTo>
                <a:lnTo>
                  <a:pt x="4086" y="0"/>
                </a:lnTo>
                <a:close/>
              </a:path>
            </a:pathLst>
          </a:cu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Автоматизация городского парковочного пространства</a:t>
            </a:r>
          </a:p>
        </p:txBody>
      </p:sp>
      <p:pic>
        <p:nvPicPr>
          <p:cNvPr id="5" name="Рисунок 3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740352" y="234033"/>
            <a:ext cx="878549" cy="735313"/>
          </a:xfrm>
          <a:prstGeom prst="rect">
            <a:avLst/>
          </a:prstGeom>
          <a:effectLst>
            <a:reflection blurRad="6350" stA="16000" endPos="17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179388" y="6121400"/>
            <a:ext cx="8713787" cy="217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ВЕДУЩИЙ РОССИЙСКИЙ ПРОИЗВОДИТЕЛЬ И ПОСТАВЩИК ВСЕГО СПЕКТРА ОБОРУДОВАНИЯ, РЕШЕНИЙ И ТЕХНОЛОГИЙ</a:t>
            </a:r>
            <a:r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БИЗНЕСА</a:t>
            </a:r>
            <a:endParaRPr 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трих-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203575" y="0"/>
            <a:ext cx="5940425" cy="11255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61"/>
          <p:cNvSpPr>
            <a:spLocks/>
          </p:cNvSpPr>
          <p:nvPr userDrawn="1"/>
        </p:nvSpPr>
        <p:spPr bwMode="auto">
          <a:xfrm>
            <a:off x="0" y="184709"/>
            <a:ext cx="6910411" cy="724011"/>
          </a:xfrm>
          <a:custGeom>
            <a:avLst/>
            <a:gdLst>
              <a:gd name="T0" fmla="*/ 4086 w 4213"/>
              <a:gd name="T1" fmla="*/ 0 h 408"/>
              <a:gd name="T2" fmla="*/ 0 w 4213"/>
              <a:gd name="T3" fmla="*/ 0 h 408"/>
              <a:gd name="T4" fmla="*/ 0 w 4213"/>
              <a:gd name="T5" fmla="*/ 408 h 408"/>
              <a:gd name="T6" fmla="*/ 4086 w 4213"/>
              <a:gd name="T7" fmla="*/ 408 h 408"/>
              <a:gd name="T8" fmla="*/ 4213 w 4213"/>
              <a:gd name="T9" fmla="*/ 204 h 408"/>
              <a:gd name="T10" fmla="*/ 4086 w 4213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13" h="408">
                <a:moveTo>
                  <a:pt x="4086" y="0"/>
                </a:moveTo>
                <a:lnTo>
                  <a:pt x="0" y="0"/>
                </a:lnTo>
                <a:lnTo>
                  <a:pt x="0" y="408"/>
                </a:lnTo>
                <a:lnTo>
                  <a:pt x="4086" y="408"/>
                </a:lnTo>
                <a:lnTo>
                  <a:pt x="4213" y="204"/>
                </a:lnTo>
                <a:lnTo>
                  <a:pt x="408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10800000" scaled="0"/>
            <a:tileRect/>
          </a:gradFill>
          <a:ln w="0">
            <a:noFill/>
            <a:prstDash val="solid"/>
            <a:round/>
            <a:headEnd/>
            <a:tailEnd/>
          </a:ln>
          <a:effectLst>
            <a:reflection blurRad="6350" stA="59000" endPos="21000" dir="5400000" sy="-100000" algn="bl" rotWithShape="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cs typeface="+mn-cs"/>
              </a:rPr>
              <a:t>                           </a:t>
            </a:r>
            <a:endParaRPr lang="ru-RU">
              <a:latin typeface="+mn-lt"/>
              <a:cs typeface="+mn-cs"/>
            </a:endParaRPr>
          </a:p>
        </p:txBody>
      </p:sp>
      <p:sp>
        <p:nvSpPr>
          <p:cNvPr id="4" name="Freeform 61"/>
          <p:cNvSpPr>
            <a:spLocks/>
          </p:cNvSpPr>
          <p:nvPr userDrawn="1"/>
        </p:nvSpPr>
        <p:spPr bwMode="auto">
          <a:xfrm>
            <a:off x="395536" y="385797"/>
            <a:ext cx="7109859" cy="353943"/>
          </a:xfrm>
          <a:custGeom>
            <a:avLst/>
            <a:gdLst>
              <a:gd name="T0" fmla="*/ 4086 w 4213"/>
              <a:gd name="T1" fmla="*/ 0 h 408"/>
              <a:gd name="T2" fmla="*/ 0 w 4213"/>
              <a:gd name="T3" fmla="*/ 0 h 408"/>
              <a:gd name="T4" fmla="*/ 0 w 4213"/>
              <a:gd name="T5" fmla="*/ 408 h 408"/>
              <a:gd name="T6" fmla="*/ 4086 w 4213"/>
              <a:gd name="T7" fmla="*/ 408 h 408"/>
              <a:gd name="T8" fmla="*/ 4213 w 4213"/>
              <a:gd name="T9" fmla="*/ 204 h 408"/>
              <a:gd name="T10" fmla="*/ 4086 w 4213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13" h="408">
                <a:moveTo>
                  <a:pt x="4086" y="0"/>
                </a:moveTo>
                <a:lnTo>
                  <a:pt x="0" y="0"/>
                </a:lnTo>
                <a:lnTo>
                  <a:pt x="0" y="408"/>
                </a:lnTo>
                <a:lnTo>
                  <a:pt x="4086" y="408"/>
                </a:lnTo>
                <a:lnTo>
                  <a:pt x="4213" y="204"/>
                </a:lnTo>
                <a:lnTo>
                  <a:pt x="4086" y="0"/>
                </a:lnTo>
                <a:close/>
              </a:path>
            </a:pathLst>
          </a:cu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ШТРИХ-М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: </a:t>
            </a:r>
            <a:r>
              <a:rPr lang="ru-RU" sz="1700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Инновационные технологии для транспорта</a:t>
            </a:r>
          </a:p>
        </p:txBody>
      </p:sp>
      <p:pic>
        <p:nvPicPr>
          <p:cNvPr id="5" name="Рисунок 3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740352" y="234033"/>
            <a:ext cx="878549" cy="735313"/>
          </a:xfrm>
          <a:prstGeom prst="rect">
            <a:avLst/>
          </a:prstGeom>
          <a:effectLst>
            <a:reflection blurRad="6350" stA="16000" endPos="17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179388" y="6121400"/>
            <a:ext cx="8713787" cy="217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ВЕДУЩИЙ РОССИЙСКИЙ ПРОИЗВОДИТЕЛЬ И ПОСТАВЩИК ВСЕГО СПЕКТРА ОБОРУДОВАНИЯ, РЕШЕНИЙ И ТЕХНОЛОГИЙ</a:t>
            </a:r>
            <a:r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БИЗНЕСА</a:t>
            </a:r>
            <a:endParaRPr 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203575" y="0"/>
            <a:ext cx="5940425" cy="14287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61"/>
          <p:cNvSpPr>
            <a:spLocks/>
          </p:cNvSpPr>
          <p:nvPr userDrawn="1"/>
        </p:nvSpPr>
        <p:spPr bwMode="auto">
          <a:xfrm>
            <a:off x="-34156" y="352085"/>
            <a:ext cx="6910411" cy="849108"/>
          </a:xfrm>
          <a:custGeom>
            <a:avLst/>
            <a:gdLst>
              <a:gd name="T0" fmla="*/ 4086 w 4213"/>
              <a:gd name="T1" fmla="*/ 0 h 408"/>
              <a:gd name="T2" fmla="*/ 0 w 4213"/>
              <a:gd name="T3" fmla="*/ 0 h 408"/>
              <a:gd name="T4" fmla="*/ 0 w 4213"/>
              <a:gd name="T5" fmla="*/ 408 h 408"/>
              <a:gd name="T6" fmla="*/ 4086 w 4213"/>
              <a:gd name="T7" fmla="*/ 408 h 408"/>
              <a:gd name="T8" fmla="*/ 4213 w 4213"/>
              <a:gd name="T9" fmla="*/ 204 h 408"/>
              <a:gd name="T10" fmla="*/ 4086 w 4213"/>
              <a:gd name="T11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13" h="408">
                <a:moveTo>
                  <a:pt x="4086" y="0"/>
                </a:moveTo>
                <a:lnTo>
                  <a:pt x="0" y="0"/>
                </a:lnTo>
                <a:lnTo>
                  <a:pt x="0" y="408"/>
                </a:lnTo>
                <a:lnTo>
                  <a:pt x="4086" y="408"/>
                </a:lnTo>
                <a:lnTo>
                  <a:pt x="4213" y="204"/>
                </a:lnTo>
                <a:lnTo>
                  <a:pt x="408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10800000" scaled="0"/>
            <a:tileRect/>
          </a:gradFill>
          <a:ln w="0">
            <a:noFill/>
            <a:prstDash val="solid"/>
            <a:round/>
            <a:headEnd/>
            <a:tailEnd/>
          </a:ln>
          <a:effectLst>
            <a:reflection blurRad="6350" stA="59000" endPos="21000" dir="5400000" sy="-100000" algn="bl" rotWithShape="0"/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cs typeface="+mn-cs"/>
              </a:rPr>
              <a:t>                           </a:t>
            </a:r>
            <a:endParaRPr lang="ru-RU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585174" y="352085"/>
            <a:ext cx="1033727" cy="865191"/>
          </a:xfrm>
          <a:prstGeom prst="rect">
            <a:avLst/>
          </a:prstGeom>
          <a:effectLst>
            <a:reflection blurRad="6350" stA="16000" endPos="17000" dir="5400000" sy="-100000" algn="bl" rotWithShape="0"/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395536" y="457508"/>
            <a:ext cx="6325558" cy="52322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  <a:cs typeface="+mn-cs"/>
              </a:rPr>
              <a:t>ШТРИХ-М</a:t>
            </a:r>
            <a:r>
              <a:rPr lang="en-US" sz="280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  <a:cs typeface="+mn-cs"/>
              </a:rPr>
              <a:t>: </a:t>
            </a:r>
            <a:r>
              <a:rPr lang="en-US" sz="2800" err="1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  <a:cs typeface="+mn-cs"/>
              </a:rPr>
              <a:t>ParkMaster</a:t>
            </a:r>
            <a:endParaRPr lang="ru-RU" sz="2800">
              <a:solidFill>
                <a:schemeClr val="bg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nstantia" pitchFamily="18" charset="0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95536" y="893515"/>
            <a:ext cx="6325558" cy="27699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  <a:cs typeface="+mn-cs"/>
              </a:rPr>
              <a:t>Комплексное решение для автоматизации парковочного пространства</a:t>
            </a:r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179388" y="6121400"/>
            <a:ext cx="8713787" cy="217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ВЕДУЩИЙ РОССИЙСКИЙ ПРОИЗВОДИТЕЛЬ И ПОСТАВЩИК ВСЕГО СПЕКТРА ОБОРУДОВАНИЯ, РЕШЕНИЙ И ТЕХНОЛОГИЙ</a:t>
            </a:r>
            <a:r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БИЗНЕСА</a:t>
            </a:r>
            <a:endParaRPr lang="ru-RU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3565A8-8036-4039-AC82-19E8D9178687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481A94-C0C0-4CB0-92AF-EB2358C56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42C183-A24F-4F97-BD81-47D3E89AAC49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A5248F-9F3C-4732-97F4-4E8789E44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695A32-BA81-4B8C-AE39-650301DEA6BE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DEFA53D-B542-4EC8-AD43-03E68D986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52197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1588" y="6381750"/>
            <a:ext cx="9144001" cy="476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484438" y="6457950"/>
            <a:ext cx="4572000" cy="323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+mn-cs"/>
              </a:rPr>
              <a:t>auto.shtrih-m.ru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ркетинг\Маркетинговые материалы\Фотографии тахографа\foto_taho_na_sait\taxo_rus_and_pack_10_2014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97086"/>
            <a:ext cx="4292153" cy="429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5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2132856"/>
            <a:ext cx="5436095" cy="2596252"/>
          </a:xfrm>
          <a:prstGeom prst="rect">
            <a:avLst/>
          </a:prstGeom>
          <a:effectLst>
            <a:reflection blurRad="50800" stA="35000" endPos="15000" dir="5400000" sy="-100000" algn="bl" rotWithShape="0"/>
          </a:effectLst>
        </p:spPr>
      </p:pic>
      <p:pic>
        <p:nvPicPr>
          <p:cNvPr id="17412" name="Рисунок 5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552" y="333524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2" y="2564904"/>
            <a:ext cx="4824413" cy="16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827" tIns="64913" rIns="129827" bIns="64913">
            <a:spAutoFit/>
          </a:bodyPr>
          <a:lstStyle/>
          <a:p>
            <a:pPr defTabSz="1298575">
              <a:lnSpc>
                <a:spcPts val="4000"/>
              </a:lnSpc>
              <a:defRPr/>
            </a:pPr>
            <a:r>
              <a:rPr lang="ru-RU" sz="3500" b="1" dirty="0">
                <a:solidFill>
                  <a:schemeClr val="bg1"/>
                </a:solidFill>
                <a:latin typeface="+mj-lt"/>
              </a:rPr>
              <a:t>Тахограф </a:t>
            </a:r>
            <a:r>
              <a:rPr lang="en-US" sz="3500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3500" b="1" dirty="0">
                <a:solidFill>
                  <a:schemeClr val="bg1"/>
                </a:solidFill>
                <a:latin typeface="+mj-lt"/>
              </a:rPr>
            </a:br>
            <a:r>
              <a:rPr lang="ru-RU" sz="3500" b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Штрих-Тахо Rus </a:t>
            </a:r>
            <a:r>
              <a:rPr lang="ru-RU" sz="35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— </a:t>
            </a:r>
          </a:p>
          <a:p>
            <a:pPr defTabSz="1298575">
              <a:lnSpc>
                <a:spcPts val="4000"/>
              </a:lnSpc>
              <a:defRPr/>
            </a:pPr>
            <a:r>
              <a:rPr lang="ru-RU" sz="3500" b="1" dirty="0">
                <a:solidFill>
                  <a:schemeClr val="bg1"/>
                </a:solidFill>
                <a:latin typeface="+mj-lt"/>
              </a:rPr>
              <a:t>б</a:t>
            </a:r>
            <a:r>
              <a:rPr lang="ru-RU" sz="3500" b="1" dirty="0" smtClean="0">
                <a:solidFill>
                  <a:schemeClr val="bg1"/>
                </a:solidFill>
                <a:latin typeface="+mj-lt"/>
              </a:rPr>
              <a:t>ольше, чем тахограф!</a:t>
            </a:r>
            <a:endParaRPr lang="ru-RU" sz="3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5" name="Picture 3" descr="C:\Users\Евгений\Desktop\цууцу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513"/>
            <a:ext cx="9144000" cy="86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Евгений\Desktop\Baner_taxo_690x320_bg_chh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" y="2564904"/>
            <a:ext cx="9143166" cy="38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иугольник 6"/>
          <p:cNvSpPr/>
          <p:nvPr/>
        </p:nvSpPr>
        <p:spPr bwMode="auto">
          <a:xfrm>
            <a:off x="-10305" y="1515042"/>
            <a:ext cx="6238489" cy="1049862"/>
          </a:xfrm>
          <a:prstGeom prst="homePlate">
            <a:avLst/>
          </a:prstGeom>
          <a:solidFill>
            <a:srgbClr val="EF6C0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668" y="908720"/>
            <a:ext cx="5902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ED6E00"/>
                </a:solidFill>
              </a:rPr>
              <a:t>УДАЛЕННОЕ СЧИТЫВАНИЕ ДАННЫХ</a:t>
            </a:r>
            <a:endParaRPr lang="ru-RU" sz="2400" dirty="0">
              <a:solidFill>
                <a:srgbClr val="ED6E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72816"/>
            <a:ext cx="6129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Экономьте свое время и время ваших водителей </a:t>
            </a:r>
            <a:r>
              <a:rPr lang="ru-RU" sz="1400" dirty="0" smtClean="0">
                <a:solidFill>
                  <a:schemeClr val="bg1"/>
                </a:solidFill>
              </a:rPr>
              <a:t>вместе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 </a:t>
            </a:r>
            <a:r>
              <a:rPr lang="ru-RU" sz="1400" dirty="0">
                <a:solidFill>
                  <a:schemeClr val="bg1"/>
                </a:solidFill>
              </a:rPr>
              <a:t>тахографом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</a:rPr>
              <a:t>ШТРИХ-Тахо RUS</a:t>
            </a:r>
            <a:endParaRPr lang="ru-RU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12776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ятиугольник 14"/>
          <p:cNvSpPr/>
          <p:nvPr/>
        </p:nvSpPr>
        <p:spPr bwMode="auto">
          <a:xfrm flipH="1">
            <a:off x="3446352" y="3501008"/>
            <a:ext cx="5697647" cy="1728192"/>
          </a:xfrm>
          <a:prstGeom prst="homePlate">
            <a:avLst/>
          </a:prstGeom>
          <a:solidFill>
            <a:srgbClr val="EF6C0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5016" y="3717032"/>
            <a:ext cx="4459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 тахографом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</a:rPr>
              <a:t>ШТРИХ-Тахо RUS</a:t>
            </a:r>
            <a:r>
              <a:rPr lang="ru-RU" sz="1400" dirty="0" smtClean="0">
                <a:solidFill>
                  <a:schemeClr val="bg1"/>
                </a:solidFill>
              </a:rPr>
              <a:t> с </a:t>
            </a:r>
            <a:r>
              <a:rPr lang="en-US" sz="1400" dirty="0" smtClean="0">
                <a:solidFill>
                  <a:schemeClr val="bg1"/>
                </a:solidFill>
              </a:rPr>
              <a:t>GPRS</a:t>
            </a:r>
            <a:r>
              <a:rPr lang="ru-RU" sz="1400" dirty="0" smtClean="0">
                <a:solidFill>
                  <a:schemeClr val="bg1"/>
                </a:solidFill>
              </a:rPr>
              <a:t> модемом возможна </a:t>
            </a:r>
            <a:r>
              <a:rPr lang="ru-RU" sz="1400" dirty="0">
                <a:solidFill>
                  <a:schemeClr val="bg1"/>
                </a:solidFill>
              </a:rPr>
              <a:t>отправка отчёта на предприятие удалённо по GPRS </a:t>
            </a:r>
            <a:r>
              <a:rPr lang="ru-RU" sz="1400" dirty="0" smtClean="0">
                <a:solidFill>
                  <a:schemeClr val="bg1"/>
                </a:solidFill>
              </a:rPr>
              <a:t>каналу.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Водителям </a:t>
            </a:r>
            <a:r>
              <a:rPr lang="ru-RU" sz="1400" dirty="0">
                <a:solidFill>
                  <a:schemeClr val="bg1"/>
                </a:solidFill>
              </a:rPr>
              <a:t>не нужно заезжать в автопарк и предоставлять карту каждые 28 </a:t>
            </a:r>
            <a:r>
              <a:rPr lang="ru-RU" sz="1400" dirty="0" smtClean="0">
                <a:solidFill>
                  <a:schemeClr val="bg1"/>
                </a:solidFill>
              </a:rPr>
              <a:t>дней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86075" y="5504476"/>
            <a:ext cx="323736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>
                <a:solidFill>
                  <a:srgbClr val="ED6E00"/>
                </a:solidFill>
                <a:latin typeface="Calibri" pitchFamily="34" charset="0"/>
              </a:rPr>
              <a:t>б</a:t>
            </a:r>
            <a:r>
              <a:rPr lang="ru-RU" sz="2500" b="1" dirty="0" smtClean="0">
                <a:solidFill>
                  <a:srgbClr val="ED6E00"/>
                </a:solidFill>
                <a:latin typeface="Calibri" pitchFamily="34" charset="0"/>
              </a:rPr>
              <a:t>ез заезда в автопарк</a:t>
            </a:r>
            <a:endParaRPr lang="ru-RU" sz="2500" b="1" dirty="0">
              <a:solidFill>
                <a:srgbClr val="ED6E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Евгений\Desktop\STAB-A-Vo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38" y="3301401"/>
            <a:ext cx="4453861" cy="200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иугольник 6"/>
          <p:cNvSpPr/>
          <p:nvPr/>
        </p:nvSpPr>
        <p:spPr bwMode="auto">
          <a:xfrm>
            <a:off x="-25877" y="1916832"/>
            <a:ext cx="6238489" cy="678819"/>
          </a:xfrm>
          <a:prstGeom prst="homePlate">
            <a:avLst/>
          </a:prstGeom>
          <a:solidFill>
            <a:srgbClr val="EF6C0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804" y="1171451"/>
            <a:ext cx="7911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ED6E00"/>
                </a:solidFill>
              </a:rPr>
              <a:t>ГОЛОСОВАЯ И ТЕКСТОВАЯ СВЯЗЬ С ВОДИТЕЛЕМ</a:t>
            </a:r>
            <a:endParaRPr lang="ru-RU" sz="2400" dirty="0">
              <a:solidFill>
                <a:srgbClr val="ED6E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5231" y="2133985"/>
            <a:ext cx="61295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Всегда будьте на связи с водителем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 bwMode="auto">
          <a:xfrm>
            <a:off x="-33402" y="3437710"/>
            <a:ext cx="4893434" cy="1728192"/>
          </a:xfrm>
          <a:prstGeom prst="homePlate">
            <a:avLst/>
          </a:prstGeom>
          <a:solidFill>
            <a:srgbClr val="EF6C0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626" y="3645024"/>
            <a:ext cx="40563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Тахограф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</a:rPr>
              <a:t>ШТРИХ-Тахо RUS </a:t>
            </a:r>
            <a:r>
              <a:rPr lang="ru-RU" sz="1400" dirty="0">
                <a:solidFill>
                  <a:schemeClr val="bg1"/>
                </a:solidFill>
              </a:rPr>
              <a:t>в комплектации с GPRS модемом обладает возможностями осуществления двухсторонней голосовой связи диспетчера с водителем, </a:t>
            </a:r>
            <a:r>
              <a:rPr lang="ru-RU" sz="1400" dirty="0" smtClean="0">
                <a:solidFill>
                  <a:schemeClr val="bg1"/>
                </a:solidFill>
              </a:rPr>
              <a:t>при </a:t>
            </a:r>
            <a:r>
              <a:rPr lang="ru-RU" sz="1400" dirty="0">
                <a:solidFill>
                  <a:schemeClr val="bg1"/>
                </a:solidFill>
              </a:rPr>
              <a:t>подключении дополнительного </a:t>
            </a:r>
            <a:r>
              <a:rPr lang="ru-RU" sz="1400" dirty="0" smtClean="0">
                <a:solidFill>
                  <a:schemeClr val="bg1"/>
                </a:solidFill>
              </a:rPr>
              <a:t>оборудования (</a:t>
            </a:r>
            <a:r>
              <a:rPr lang="ru-RU" sz="1400" dirty="0" err="1" smtClean="0">
                <a:solidFill>
                  <a:schemeClr val="bg1"/>
                </a:solidFill>
              </a:rPr>
              <a:t>тангента</a:t>
            </a:r>
            <a:r>
              <a:rPr lang="ru-RU" sz="1400" dirty="0" smtClean="0">
                <a:solidFill>
                  <a:schemeClr val="bg1"/>
                </a:solidFill>
              </a:rPr>
              <a:t>, динамики)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9839" y="5492072"/>
            <a:ext cx="881465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ED6E00"/>
                </a:solidFill>
                <a:latin typeface="Calibri" pitchFamily="34" charset="0"/>
              </a:rPr>
              <a:t>Опция НЕ требует подключения сторонних блоков по мониторингу</a:t>
            </a:r>
            <a:endParaRPr lang="ru-RU" sz="2300" b="1" dirty="0">
              <a:solidFill>
                <a:srgbClr val="ED6E00"/>
              </a:solidFill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200" y="1777042"/>
            <a:ext cx="1162620" cy="116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30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Маркетинг\Маркетинговые материалы\Фотографии тахографа\Пластиковый корпус\ПЛАСТИК Taxo_RUS_12_2013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487664" cy="336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иугольник 6"/>
          <p:cNvSpPr/>
          <p:nvPr/>
        </p:nvSpPr>
        <p:spPr bwMode="auto">
          <a:xfrm>
            <a:off x="-36512" y="1761323"/>
            <a:ext cx="5976664" cy="947597"/>
          </a:xfrm>
          <a:prstGeom prst="homePlate">
            <a:avLst/>
          </a:prstGeom>
          <a:solidFill>
            <a:srgbClr val="EF6C0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095127"/>
            <a:ext cx="782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ED6E00"/>
                </a:solidFill>
              </a:rPr>
              <a:t>ПОДКЛЮЧЕНИЕ </a:t>
            </a:r>
            <a:r>
              <a:rPr lang="ru-RU" sz="2400" b="1" dirty="0" smtClean="0">
                <a:solidFill>
                  <a:srgbClr val="ED6E00"/>
                </a:solidFill>
              </a:rPr>
              <a:t>ДОПОЛНИТЕЛЬНЫХ ДАТЧИКОВ</a:t>
            </a:r>
            <a:endParaRPr lang="ru-RU" sz="2400" dirty="0">
              <a:solidFill>
                <a:srgbClr val="ED6E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049355"/>
            <a:ext cx="61295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Тахограф </a:t>
            </a:r>
            <a:r>
              <a:rPr lang="ru-RU" sz="1400" b="1" i="1" dirty="0" smtClean="0">
                <a:solidFill>
                  <a:schemeClr val="bg1">
                    <a:lumMod val="75000"/>
                  </a:schemeClr>
                </a:solidFill>
              </a:rPr>
              <a:t>ШТРИХ-Тахо RUS </a:t>
            </a:r>
            <a:r>
              <a:rPr lang="ru-RU" sz="1400" i="1" dirty="0">
                <a:solidFill>
                  <a:schemeClr val="bg1"/>
                </a:solidFill>
              </a:rPr>
              <a:t>– больше, чем тахограф!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1552173"/>
            <a:ext cx="1365895" cy="136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1516" y="5021392"/>
            <a:ext cx="85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RS-485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2 х K-line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chemeClr val="bg1">
                    <a:lumMod val="50000"/>
                  </a:schemeClr>
                </a:solidFill>
              </a:rPr>
              <a:t>RS-232 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2" name="Пятиугольник 11"/>
          <p:cNvSpPr/>
          <p:nvPr/>
        </p:nvSpPr>
        <p:spPr bwMode="auto">
          <a:xfrm>
            <a:off x="0" y="3089903"/>
            <a:ext cx="5148064" cy="1451653"/>
          </a:xfrm>
          <a:prstGeom prst="homePlate">
            <a:avLst/>
          </a:prstGeom>
          <a:solidFill>
            <a:srgbClr val="EF6C0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016" y="323095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Тахограф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</a:rPr>
              <a:t>ШТРИХ-Тахо RUS </a:t>
            </a:r>
            <a:r>
              <a:rPr lang="ru-RU" sz="1400" dirty="0">
                <a:solidFill>
                  <a:schemeClr val="bg1"/>
                </a:solidFill>
              </a:rPr>
              <a:t>обладает широким диапазоном дополнительных интерфейсов, что позволяет подключать к нему практически любые сторонние </a:t>
            </a:r>
            <a:r>
              <a:rPr lang="ru-RU" sz="1400" dirty="0" smtClean="0">
                <a:solidFill>
                  <a:schemeClr val="bg1"/>
                </a:solidFill>
              </a:rPr>
              <a:t>датчики, например датчик </a:t>
            </a:r>
            <a:r>
              <a:rPr lang="ru-RU" sz="1400" dirty="0">
                <a:solidFill>
                  <a:schemeClr val="bg1"/>
                </a:solidFill>
              </a:rPr>
              <a:t>скорости, уровня топлива, температуры, давления, и пр.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69543" y="5006080"/>
            <a:ext cx="23914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chemeClr val="bg1">
                    <a:lumMod val="50000"/>
                  </a:schemeClr>
                </a:solidFill>
              </a:rPr>
              <a:t>2 х 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CAN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chemeClr val="bg1">
                    <a:lumMod val="50000"/>
                  </a:schemeClr>
                </a:solidFill>
              </a:rPr>
              <a:t>2 аналоговых входа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chemeClr val="bg1">
                    <a:lumMod val="50000"/>
                  </a:schemeClr>
                </a:solidFill>
              </a:rPr>
              <a:t>Разъем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FAKRA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508518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</a:rPr>
              <a:t>Встроенная голосовая связь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Кнопка тревога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8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_2\Desktop\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2893"/>
            <a:ext cx="9144000" cy="52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иугольник 6"/>
          <p:cNvSpPr/>
          <p:nvPr/>
        </p:nvSpPr>
        <p:spPr bwMode="auto">
          <a:xfrm flipH="1">
            <a:off x="3635896" y="2293976"/>
            <a:ext cx="5508104" cy="947597"/>
          </a:xfrm>
          <a:prstGeom prst="homePlate">
            <a:avLst/>
          </a:prstGeom>
          <a:solidFill>
            <a:srgbClr val="EF6C0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032" y="1484784"/>
            <a:ext cx="23380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УНИКАЛЬНАЯ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ЗАЩИТА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ПИТАНИЯ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463199"/>
            <a:ext cx="61295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Защита питания при скачках напряжения </a:t>
            </a:r>
          </a:p>
          <a:p>
            <a:r>
              <a:rPr lang="ru-RU" sz="1400" b="1" i="1" dirty="0">
                <a:solidFill>
                  <a:schemeClr val="bg1"/>
                </a:solidFill>
              </a:rPr>
              <a:t>	</a:t>
            </a:r>
            <a:r>
              <a:rPr lang="ru-RU" sz="1400" b="1" i="1" dirty="0" smtClean="0">
                <a:solidFill>
                  <a:schemeClr val="bg1"/>
                </a:solidFill>
              </a:rPr>
              <a:t>		</a:t>
            </a:r>
            <a:r>
              <a:rPr lang="ru-RU" sz="1400" b="1" i="1" dirty="0">
                <a:solidFill>
                  <a:schemeClr val="bg1"/>
                </a:solidFill>
              </a:rPr>
              <a:t>до</a:t>
            </a:r>
            <a:r>
              <a:rPr lang="ru-RU" sz="2400" b="1" i="1" dirty="0" smtClean="0">
                <a:solidFill>
                  <a:schemeClr val="bg1"/>
                </a:solidFill>
              </a:rPr>
              <a:t> 200 </a:t>
            </a:r>
            <a:r>
              <a:rPr lang="ru-RU" sz="2400" b="1" i="1" dirty="0">
                <a:solidFill>
                  <a:schemeClr val="bg1"/>
                </a:solidFill>
              </a:rPr>
              <a:t>Вольт!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 bwMode="auto">
          <a:xfrm flipH="1">
            <a:off x="5050335" y="4397816"/>
            <a:ext cx="4104456" cy="1656184"/>
          </a:xfrm>
          <a:prstGeom prst="homePlate">
            <a:avLst/>
          </a:prstGeom>
          <a:solidFill>
            <a:srgbClr val="EF6C0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6532" y="4740108"/>
            <a:ext cx="34174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Тахограф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</a:rPr>
              <a:t>ШТРИХ-Тахо RUS </a:t>
            </a:r>
            <a:r>
              <a:rPr lang="ru-RU" sz="1400" dirty="0" smtClean="0">
                <a:solidFill>
                  <a:schemeClr val="bg1"/>
                </a:solidFill>
              </a:rPr>
              <a:t>обладает уникальной технологией защиты питания и способен работать при скачках напряжения до 200 Вольт.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073356"/>
            <a:ext cx="6917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ED6E00"/>
                </a:solidFill>
              </a:rPr>
              <a:t>ГАРАНТИЙНОЕ ОБСЛУЖИВАНИЕ И СЕРВИС</a:t>
            </a:r>
            <a:endParaRPr lang="ru-RU" sz="2400" dirty="0">
              <a:solidFill>
                <a:srgbClr val="ED6E00"/>
              </a:solidFill>
            </a:endParaRP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2994189" y="4379262"/>
            <a:ext cx="540030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ED6E00"/>
                </a:solidFill>
                <a:latin typeface="Calibri" pitchFamily="34" charset="0"/>
              </a:rPr>
              <a:t>160+</a:t>
            </a:r>
            <a:endParaRPr lang="ru-RU" sz="10000" b="1" dirty="0">
              <a:solidFill>
                <a:srgbClr val="ED6E00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7675" y="5626690"/>
            <a:ext cx="28878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>
                <a:solidFill>
                  <a:srgbClr val="ED6E00"/>
                </a:solidFill>
                <a:latin typeface="Calibri" pitchFamily="34" charset="0"/>
              </a:rPr>
              <a:t>с</a:t>
            </a:r>
            <a:r>
              <a:rPr lang="ru-RU" sz="2500" b="1" dirty="0" smtClean="0">
                <a:solidFill>
                  <a:srgbClr val="ED6E00"/>
                </a:solidFill>
                <a:latin typeface="Calibri" pitchFamily="34" charset="0"/>
              </a:rPr>
              <a:t>ервисных центров</a:t>
            </a:r>
            <a:endParaRPr lang="ru-RU" sz="2500" b="1" dirty="0">
              <a:solidFill>
                <a:srgbClr val="ED6E00"/>
              </a:solidFill>
              <a:latin typeface="Calibri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 bwMode="auto">
          <a:xfrm>
            <a:off x="-23192" y="1744066"/>
            <a:ext cx="6395392" cy="962239"/>
          </a:xfrm>
          <a:prstGeom prst="homePlate">
            <a:avLst/>
          </a:prstGeom>
          <a:solidFill>
            <a:srgbClr val="EF6C0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071296"/>
            <a:ext cx="61295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Быстрый и качественный сервис в любом регионе России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43797"/>
            <a:ext cx="1333155" cy="133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5422695" y="2590601"/>
            <a:ext cx="220472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ED6E00"/>
                </a:solidFill>
                <a:latin typeface="Calibri" pitchFamily="34" charset="0"/>
              </a:rPr>
              <a:t>25</a:t>
            </a:r>
            <a:endParaRPr lang="ru-RU" sz="10000" b="1" dirty="0">
              <a:solidFill>
                <a:srgbClr val="ED6E00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40961" y="3767643"/>
            <a:ext cx="13681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ED6E00"/>
                </a:solidFill>
                <a:latin typeface="Calibri" pitchFamily="34" charset="0"/>
              </a:rPr>
              <a:t>месяцев</a:t>
            </a:r>
            <a:endParaRPr lang="ru-RU" sz="2500" b="1" dirty="0">
              <a:solidFill>
                <a:srgbClr val="ED6E00"/>
              </a:solidFill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05123" y="4006170"/>
            <a:ext cx="14416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ED6E00"/>
                </a:solidFill>
                <a:latin typeface="Calibri" pitchFamily="34" charset="0"/>
              </a:rPr>
              <a:t>гарантии</a:t>
            </a:r>
            <a:endParaRPr lang="ru-RU" sz="2500" b="1" dirty="0">
              <a:solidFill>
                <a:srgbClr val="ED6E00"/>
              </a:solidFill>
              <a:latin typeface="Calibri" pitchFamily="34" charset="0"/>
            </a:endParaRPr>
          </a:p>
        </p:txBody>
      </p:sp>
      <p:sp>
        <p:nvSpPr>
          <p:cNvPr id="15" name="Прямоугольник 5"/>
          <p:cNvSpPr>
            <a:spLocks noChangeArrowheads="1"/>
          </p:cNvSpPr>
          <p:nvPr/>
        </p:nvSpPr>
        <p:spPr bwMode="auto">
          <a:xfrm>
            <a:off x="7020272" y="3729152"/>
            <a:ext cx="220472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ED6E00"/>
                </a:solidFill>
                <a:latin typeface="Calibri" pitchFamily="34" charset="0"/>
              </a:rPr>
              <a:t>15</a:t>
            </a:r>
            <a:endParaRPr lang="ru-RU" sz="10000" b="1" dirty="0">
              <a:solidFill>
                <a:srgbClr val="ED6E00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00698" y="4903118"/>
            <a:ext cx="104387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ED6E00"/>
                </a:solidFill>
                <a:latin typeface="Calibri" pitchFamily="34" charset="0"/>
              </a:rPr>
              <a:t>минут</a:t>
            </a:r>
            <a:endParaRPr lang="ru-RU" sz="2500" b="1" dirty="0">
              <a:solidFill>
                <a:srgbClr val="ED6E00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30630" y="5121841"/>
            <a:ext cx="12178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ED6E00"/>
                </a:solidFill>
                <a:latin typeface="Calibri" pitchFamily="34" charset="0"/>
              </a:rPr>
              <a:t>ремонт</a:t>
            </a:r>
            <a:endParaRPr lang="ru-RU" sz="2500" b="1" dirty="0">
              <a:solidFill>
                <a:srgbClr val="ED6E00"/>
              </a:solidFill>
              <a:latin typeface="Calibri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 bwMode="auto">
          <a:xfrm>
            <a:off x="-9500" y="3184125"/>
            <a:ext cx="4932040" cy="2121144"/>
          </a:xfrm>
          <a:prstGeom prst="homePlate">
            <a:avLst/>
          </a:prstGeom>
          <a:solidFill>
            <a:srgbClr val="EF6C0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3482424"/>
            <a:ext cx="42493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Оперативная починка тахографа </a:t>
            </a:r>
            <a:r>
              <a:rPr lang="ru-RU" sz="1400" dirty="0" smtClean="0">
                <a:solidFill>
                  <a:schemeClr val="bg1"/>
                </a:solidFill>
              </a:rPr>
              <a:t>       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</a:rPr>
              <a:t>ШТРИХ-Тахо RUS </a:t>
            </a:r>
            <a:r>
              <a:rPr lang="ru-RU" sz="1400" dirty="0">
                <a:solidFill>
                  <a:schemeClr val="bg1"/>
                </a:solidFill>
              </a:rPr>
              <a:t>– </a:t>
            </a:r>
            <a:r>
              <a:rPr lang="ru-RU" sz="1400" b="1" dirty="0">
                <a:solidFill>
                  <a:schemeClr val="bg1"/>
                </a:solidFill>
              </a:rPr>
              <a:t>от 15 минут до 8 </a:t>
            </a:r>
            <a:r>
              <a:rPr lang="ru-RU" sz="1400" b="1" dirty="0" smtClean="0">
                <a:solidFill>
                  <a:schemeClr val="bg1"/>
                </a:solidFill>
              </a:rPr>
              <a:t>часов </a:t>
            </a:r>
            <a:r>
              <a:rPr lang="ru-RU" sz="1400" dirty="0" smtClean="0">
                <a:solidFill>
                  <a:schemeClr val="bg1"/>
                </a:solidFill>
              </a:rPr>
              <a:t>благодаря блочной конструкции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28" y="43459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</a:rPr>
              <a:t>Максимальный срок гарантии среди производителей тахографов - </a:t>
            </a:r>
            <a:r>
              <a:rPr lang="ru-RU" sz="1400" b="1" dirty="0" smtClean="0">
                <a:solidFill>
                  <a:schemeClr val="bg1"/>
                </a:solidFill>
              </a:rPr>
              <a:t>25 месяцев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14921" y="4608130"/>
            <a:ext cx="48141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ED6E00"/>
                </a:solidFill>
                <a:latin typeface="Calibri" pitchFamily="34" charset="0"/>
              </a:rPr>
              <a:t>от</a:t>
            </a:r>
            <a:endParaRPr lang="ru-RU" sz="2500" b="1" dirty="0">
              <a:solidFill>
                <a:srgbClr val="ED6E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Рисунок 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75" y="1889125"/>
            <a:ext cx="5191125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2492896"/>
            <a:ext cx="4139952" cy="2596252"/>
          </a:xfrm>
          <a:prstGeom prst="rect">
            <a:avLst/>
          </a:prstGeom>
          <a:effectLst>
            <a:reflection blurRad="50800" stA="35000" endPos="15000" dir="5400000" sy="-100000" algn="bl" rotWithShape="0"/>
          </a:effectLst>
        </p:spPr>
      </p:pic>
      <p:sp>
        <p:nvSpPr>
          <p:cNvPr id="81923" name="Заголовок 1"/>
          <p:cNvSpPr txBox="1">
            <a:spLocks/>
          </p:cNvSpPr>
          <p:nvPr/>
        </p:nvSpPr>
        <p:spPr bwMode="auto">
          <a:xfrm>
            <a:off x="3103563" y="749300"/>
            <a:ext cx="590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>
                <a:solidFill>
                  <a:srgbClr val="404040"/>
                </a:solidFill>
              </a:rPr>
              <a:t>ВЕДУЩИЙ РОССИЙСКИЙ РАЗРАБОТЧИК И ПРОИЗВОДИТЕЛЬ ОБОРУДОВАНИЯ, ПРОГРАММНОГО  ОБЕСПЕЧЕНИЯ,</a:t>
            </a:r>
          </a:p>
          <a:p>
            <a:r>
              <a:rPr lang="ru-RU" sz="1400">
                <a:solidFill>
                  <a:srgbClr val="404040"/>
                </a:solidFill>
              </a:rPr>
              <a:t>РЕШЕНИЙ И ТЕХНОЛОГИЙ</a:t>
            </a:r>
            <a:r>
              <a:rPr lang="en-US" sz="1400">
                <a:solidFill>
                  <a:srgbClr val="404040"/>
                </a:solidFill>
              </a:rPr>
              <a:t> </a:t>
            </a:r>
            <a:r>
              <a:rPr lang="ru-RU" sz="1400">
                <a:solidFill>
                  <a:srgbClr val="404040"/>
                </a:solidFill>
              </a:rPr>
              <a:t>ДЛЯ АВТОМАТИЗАЦИИ</a:t>
            </a:r>
          </a:p>
        </p:txBody>
      </p:sp>
      <p:pic>
        <p:nvPicPr>
          <p:cNvPr id="81924" name="Рисунок 5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40481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179388" y="3068638"/>
            <a:ext cx="3744912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827" tIns="64913" rIns="129827" bIns="64913">
            <a:spAutoFit/>
          </a:bodyPr>
          <a:lstStyle/>
          <a:p>
            <a:pPr defTabSz="1298575">
              <a:defRPr/>
            </a:pPr>
            <a:r>
              <a:rPr lang="ru-RU" sz="2400" b="1" dirty="0">
                <a:solidFill>
                  <a:srgbClr val="F2F2F2"/>
                </a:solidFill>
                <a:latin typeface="+mj-lt"/>
              </a:rPr>
              <a:t>Спасибо</a:t>
            </a:r>
            <a:br>
              <a:rPr lang="ru-RU" sz="2400" b="1" dirty="0">
                <a:solidFill>
                  <a:srgbClr val="F2F2F2"/>
                </a:solidFill>
                <a:latin typeface="+mj-lt"/>
              </a:rPr>
            </a:br>
            <a:r>
              <a:rPr lang="ru-RU" sz="2400" b="1" dirty="0">
                <a:solidFill>
                  <a:srgbClr val="F2F2F2"/>
                </a:solidFill>
                <a:latin typeface="+mj-lt"/>
              </a:rPr>
              <a:t>за внимание,</a:t>
            </a:r>
            <a:br>
              <a:rPr lang="ru-RU" sz="2400" b="1" dirty="0">
                <a:solidFill>
                  <a:srgbClr val="F2F2F2"/>
                </a:solidFill>
                <a:latin typeface="+mj-lt"/>
              </a:rPr>
            </a:br>
            <a:r>
              <a:rPr lang="ru-RU" sz="2400" b="1" dirty="0">
                <a:solidFill>
                  <a:srgbClr val="F2F2F2"/>
                </a:solidFill>
                <a:latin typeface="+mj-lt"/>
              </a:rPr>
              <a:t>до новых встреч!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иугольник 6"/>
          <p:cNvSpPr/>
          <p:nvPr/>
        </p:nvSpPr>
        <p:spPr bwMode="auto">
          <a:xfrm>
            <a:off x="-9892" y="1916832"/>
            <a:ext cx="5074879" cy="1368152"/>
          </a:xfrm>
          <a:prstGeom prst="homePlate">
            <a:avLst/>
          </a:prstGeom>
          <a:solidFill>
            <a:srgbClr val="EF6C0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158226"/>
            <a:ext cx="42408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Компания «ШТРИХ-М» </a:t>
            </a:r>
            <a:r>
              <a:rPr lang="ru-RU" sz="1400" b="1" dirty="0">
                <a:solidFill>
                  <a:schemeClr val="bg1"/>
                </a:solidFill>
              </a:rPr>
              <a:t>с 1997 года </a:t>
            </a:r>
            <a:r>
              <a:rPr lang="ru-RU" sz="1400" dirty="0">
                <a:solidFill>
                  <a:schemeClr val="bg1"/>
                </a:solidFill>
              </a:rPr>
              <a:t>является одним из ведущих в России разработчиков и производителей инновационного </a:t>
            </a:r>
            <a:r>
              <a:rPr lang="ru-RU" sz="1400" dirty="0" smtClean="0">
                <a:solidFill>
                  <a:schemeClr val="bg1"/>
                </a:solidFill>
              </a:rPr>
              <a:t>оборудования.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2171764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Компания «ШТРИХ-М» </a:t>
            </a:r>
            <a:r>
              <a:rPr lang="ru-RU" sz="1400" dirty="0" smtClean="0"/>
              <a:t>разработала</a:t>
            </a:r>
            <a:endParaRPr lang="en-US" sz="1400" dirty="0" smtClean="0"/>
          </a:p>
          <a:p>
            <a:r>
              <a:rPr lang="ru-RU" sz="1400" dirty="0" smtClean="0"/>
              <a:t>и </a:t>
            </a:r>
            <a:r>
              <a:rPr lang="ru-RU" sz="1400" dirty="0"/>
              <a:t>серийно </a:t>
            </a:r>
            <a:r>
              <a:rPr lang="ru-RU" sz="1400" dirty="0" smtClean="0"/>
              <a:t>производит</a:t>
            </a:r>
            <a:endParaRPr lang="en-US" sz="1400" dirty="0" smtClean="0"/>
          </a:p>
          <a:p>
            <a:r>
              <a:rPr lang="ru-RU" sz="1400" dirty="0" smtClean="0"/>
              <a:t>тахографы </a:t>
            </a:r>
            <a:r>
              <a:rPr lang="ru-RU" sz="1400" dirty="0"/>
              <a:t>«</a:t>
            </a:r>
            <a:r>
              <a:rPr lang="ru-RU" sz="1400" b="1" dirty="0"/>
              <a:t>ШТРИХ-Тахо RUS</a:t>
            </a:r>
            <a:r>
              <a:rPr lang="ru-RU" sz="1400" b="1" dirty="0" smtClean="0"/>
              <a:t>»</a:t>
            </a:r>
            <a:endParaRPr lang="ru-RU" sz="1400" dirty="0"/>
          </a:p>
        </p:txBody>
      </p:sp>
      <p:pic>
        <p:nvPicPr>
          <p:cNvPr id="2052" name="Picture 4" descr="D:\Маркетинг\Маркетинговые материалы\Фотографии тахографа\foto_taho_na_sait\Taxo_photo_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024"/>
            <a:ext cx="5555586" cy="187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77124" y="1124744"/>
            <a:ext cx="2541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ED6E00"/>
                </a:solidFill>
              </a:rPr>
              <a:t>ОПЫТ КОМПАНИИ</a:t>
            </a:r>
            <a:endParaRPr lang="ru-RU" sz="2000" dirty="0">
              <a:solidFill>
                <a:srgbClr val="ED6E00"/>
              </a:solidFill>
            </a:endParaRPr>
          </a:p>
        </p:txBody>
      </p:sp>
      <p:sp>
        <p:nvSpPr>
          <p:cNvPr id="16" name="Прямоугольник 5"/>
          <p:cNvSpPr>
            <a:spLocks noChangeArrowheads="1"/>
          </p:cNvSpPr>
          <p:nvPr/>
        </p:nvSpPr>
        <p:spPr bwMode="auto">
          <a:xfrm>
            <a:off x="-979952" y="4005064"/>
            <a:ext cx="540030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ED6E00"/>
                </a:solidFill>
                <a:latin typeface="Calibri" pitchFamily="34" charset="0"/>
              </a:rPr>
              <a:t>1</a:t>
            </a:r>
            <a:r>
              <a:rPr lang="ru-RU" sz="6000" b="1" dirty="0">
                <a:solidFill>
                  <a:srgbClr val="ED6E00"/>
                </a:solidFill>
                <a:latin typeface="Calibri" pitchFamily="34" charset="0"/>
              </a:rPr>
              <a:t>5</a:t>
            </a:r>
            <a:r>
              <a:rPr lang="en-US" sz="6000" b="1" dirty="0" smtClean="0">
                <a:solidFill>
                  <a:srgbClr val="ED6E00"/>
                </a:solidFill>
                <a:latin typeface="Calibri" pitchFamily="34" charset="0"/>
              </a:rPr>
              <a:t>0</a:t>
            </a:r>
            <a:r>
              <a:rPr lang="ru-RU" sz="6000" b="1" dirty="0" smtClean="0">
                <a:solidFill>
                  <a:srgbClr val="ED6E00"/>
                </a:solidFill>
                <a:latin typeface="Calibri" pitchFamily="34" charset="0"/>
              </a:rPr>
              <a:t> </a:t>
            </a:r>
            <a:r>
              <a:rPr lang="ru-RU" sz="6000" b="1" dirty="0">
                <a:solidFill>
                  <a:srgbClr val="ED6E00"/>
                </a:solidFill>
                <a:latin typeface="Calibri" pitchFamily="34" charset="0"/>
              </a:rPr>
              <a:t>000+</a:t>
            </a:r>
          </a:p>
          <a:p>
            <a:pPr algn="ctr"/>
            <a:r>
              <a:rPr lang="ru-RU" b="1" dirty="0">
                <a:solidFill>
                  <a:srgbClr val="ED6E00"/>
                </a:solidFill>
                <a:latin typeface="Calibri" pitchFamily="34" charset="0"/>
              </a:rPr>
              <a:t>произведенных тахографов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" y="2457491"/>
            <a:ext cx="5436095" cy="2596252"/>
          </a:xfrm>
          <a:prstGeom prst="rect">
            <a:avLst/>
          </a:prstGeom>
          <a:effectLst>
            <a:reflection blurRad="50800" stA="35000" endPos="1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35328" y="2924944"/>
            <a:ext cx="46805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Богатый </a:t>
            </a:r>
            <a:r>
              <a:rPr lang="ru-RU" sz="1400" dirty="0">
                <a:solidFill>
                  <a:schemeClr val="bg1"/>
                </a:solidFill>
              </a:rPr>
              <a:t>функционал «</a:t>
            </a:r>
            <a:r>
              <a:rPr lang="ru-RU" sz="1400" b="1" dirty="0">
                <a:solidFill>
                  <a:schemeClr val="bg1"/>
                </a:solidFill>
              </a:rPr>
              <a:t>ШТРИХ-Тахо RUS» </a:t>
            </a:r>
            <a:r>
              <a:rPr lang="ru-RU" sz="1400" dirty="0">
                <a:solidFill>
                  <a:schemeClr val="bg1"/>
                </a:solidFill>
              </a:rPr>
              <a:t>разработан ведущими инженерами компании «ШТРИХ-М» - лидирующего производителя в отрасли. Результат – заслуженная репутация «</a:t>
            </a:r>
            <a:r>
              <a:rPr lang="ru-RU" sz="1400" b="1" dirty="0">
                <a:solidFill>
                  <a:schemeClr val="bg1"/>
                </a:solidFill>
              </a:rPr>
              <a:t>ШТРИХ-Тахо RUS»</a:t>
            </a:r>
            <a:r>
              <a:rPr lang="ru-RU" sz="1400" dirty="0">
                <a:solidFill>
                  <a:schemeClr val="bg1"/>
                </a:solidFill>
              </a:rPr>
              <a:t>, как исключительно надёжного тахографа, максимально простого в эксплуатации и обладающего рядом дополнительного </a:t>
            </a:r>
            <a:r>
              <a:rPr lang="ru-RU" sz="1400" dirty="0" smtClean="0">
                <a:solidFill>
                  <a:schemeClr val="bg1"/>
                </a:solidFill>
              </a:rPr>
              <a:t>функционала </a:t>
            </a:r>
            <a:endParaRPr lang="ru-RU" sz="13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301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992313"/>
            <a:ext cx="338455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38324" y="1534786"/>
            <a:ext cx="4759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ED6E00"/>
                </a:solidFill>
              </a:rPr>
              <a:t>ИНТЕЛЛЕКТУАЛЬНЫЙ ПОТЕНЦИАЛ</a:t>
            </a:r>
            <a:endParaRPr lang="ru-RU" sz="2000" dirty="0">
              <a:solidFill>
                <a:srgbClr val="ED6E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694" y="1324799"/>
            <a:ext cx="6912768" cy="3782701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1820139"/>
            <a:ext cx="4938389" cy="3316333"/>
          </a:xfrm>
          <a:prstGeom prst="rect">
            <a:avLst/>
          </a:prstGeom>
          <a:effectLst>
            <a:reflection blurRad="50800" stA="35000" endPos="15000" dir="5400000" sy="-100000" algn="bl" rotWithShape="0"/>
          </a:effectLst>
        </p:spPr>
      </p:pic>
      <p:sp>
        <p:nvSpPr>
          <p:cNvPr id="37893" name="Rectangle 60"/>
          <p:cNvSpPr>
            <a:spLocks noChangeArrowheads="1"/>
          </p:cNvSpPr>
          <p:nvPr/>
        </p:nvSpPr>
        <p:spPr bwMode="auto">
          <a:xfrm>
            <a:off x="187325" y="1341438"/>
            <a:ext cx="3360738" cy="3429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24" y="1124744"/>
            <a:ext cx="5991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ED6E00"/>
                </a:solidFill>
              </a:rPr>
              <a:t>ПРИСУТСТВИЕ ВО ВСЕХ РЕГИОНАХ РОССИИ</a:t>
            </a:r>
            <a:endParaRPr lang="ru-RU" sz="2000" dirty="0">
              <a:solidFill>
                <a:srgbClr val="ED6E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081" y="2266456"/>
            <a:ext cx="4034879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«ШТРИХ-М» — компания федерального масштаба. </a:t>
            </a: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Сегодня партнёрская сеть «ШТРИХ-М» насчитывает более 600 авторизованных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мастерских</a:t>
            </a:r>
          </a:p>
          <a:p>
            <a:pPr>
              <a:spcBef>
                <a:spcPts val="500"/>
              </a:spcBef>
            </a:pP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500"/>
              </a:spcBef>
            </a:pP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Такая </a:t>
            </a:r>
            <a:r>
              <a:rPr lang="ru-RU" sz="1400" dirty="0">
                <a:solidFill>
                  <a:schemeClr val="bg1"/>
                </a:solidFill>
                <a:latin typeface="Calibri" pitchFamily="34" charset="0"/>
              </a:rPr>
              <a:t>создаваемая годами инфраструктура охватывает всю страну, позволяя оперативно реагировать на запросы любых клиентов и продвигать в регионы самые современные </a:t>
            </a: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технологии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500"/>
              </a:spcBef>
            </a:pP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Прямоугольник 5"/>
          <p:cNvSpPr>
            <a:spLocks noChangeArrowheads="1"/>
          </p:cNvSpPr>
          <p:nvPr/>
        </p:nvSpPr>
        <p:spPr bwMode="auto">
          <a:xfrm>
            <a:off x="5292080" y="4725144"/>
            <a:ext cx="27363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ED6E00"/>
                </a:solidFill>
                <a:latin typeface="Calibri" pitchFamily="34" charset="0"/>
              </a:rPr>
              <a:t>600 +</a:t>
            </a:r>
            <a:endParaRPr lang="ru-RU" sz="8000" b="1" dirty="0">
              <a:solidFill>
                <a:srgbClr val="ED6E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5621759"/>
            <a:ext cx="25202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b="1" dirty="0" smtClean="0">
                <a:solidFill>
                  <a:srgbClr val="ED6E00"/>
                </a:solidFill>
                <a:latin typeface="Calibri" pitchFamily="34" charset="0"/>
              </a:rPr>
              <a:t>мастерских</a:t>
            </a:r>
            <a:endParaRPr lang="ru-RU" sz="3300" b="1" dirty="0">
              <a:solidFill>
                <a:srgbClr val="ED6E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-1.11111E-6 L 0.21077 -0.0048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ркетинг\Маркетинговые материалы\Фотографии тахографа\foto_taho_na_sait\taxo_rus_and_pack_10_2014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80" y="1196752"/>
            <a:ext cx="4320480" cy="434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ятиугольник 11"/>
          <p:cNvSpPr/>
          <p:nvPr/>
        </p:nvSpPr>
        <p:spPr bwMode="auto">
          <a:xfrm>
            <a:off x="-36512" y="3966220"/>
            <a:ext cx="5408964" cy="1839044"/>
          </a:xfrm>
          <a:prstGeom prst="homePlate">
            <a:avLst/>
          </a:prstGeom>
          <a:solidFill>
            <a:srgbClr val="EF6C0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ятиугольник 6"/>
          <p:cNvSpPr/>
          <p:nvPr/>
        </p:nvSpPr>
        <p:spPr bwMode="auto">
          <a:xfrm>
            <a:off x="-33476" y="1700809"/>
            <a:ext cx="5685596" cy="792088"/>
          </a:xfrm>
          <a:prstGeom prst="homePlate">
            <a:avLst/>
          </a:prstGeom>
          <a:solidFill>
            <a:srgbClr val="EF6C0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8572" y="1812595"/>
            <a:ext cx="4821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</a:rPr>
              <a:t>ШТРИХ-Тахо RUS» </a:t>
            </a:r>
            <a:r>
              <a:rPr lang="ru-RU" sz="1400" dirty="0">
                <a:solidFill>
                  <a:schemeClr val="bg1"/>
                </a:solidFill>
              </a:rPr>
              <a:t>– первый </a:t>
            </a:r>
            <a:r>
              <a:rPr lang="ru-RU" sz="1400" dirty="0" smtClean="0">
                <a:solidFill>
                  <a:schemeClr val="bg1"/>
                </a:solidFill>
              </a:rPr>
              <a:t>сертифицированный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 России цифровой тахограф!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5812" y="2780928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ED6E00"/>
                </a:solidFill>
              </a:rPr>
              <a:t>ШТРИХ-Тахо RUS </a:t>
            </a:r>
            <a:r>
              <a:rPr lang="ru-RU" sz="1400" dirty="0" smtClean="0"/>
              <a:t>внесен </a:t>
            </a:r>
            <a:r>
              <a:rPr lang="ru-RU" sz="1400" dirty="0"/>
              <a:t>ФБУ Росавтотранс в перечень тахографов, допустимых к установке на транспортные средства </a:t>
            </a:r>
            <a:r>
              <a:rPr lang="ru-RU" sz="1400" b="1" dirty="0">
                <a:solidFill>
                  <a:srgbClr val="ED6E00"/>
                </a:solidFill>
              </a:rPr>
              <a:t>под номером </a:t>
            </a:r>
            <a:r>
              <a:rPr lang="ru-RU" sz="1400" b="1" dirty="0" smtClean="0">
                <a:solidFill>
                  <a:srgbClr val="ED6E00"/>
                </a:solidFill>
              </a:rPr>
              <a:t>1</a:t>
            </a:r>
            <a:endParaRPr lang="ru-RU" sz="1400" b="1" dirty="0">
              <a:solidFill>
                <a:srgbClr val="ED6E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1068705"/>
            <a:ext cx="2853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ED6E00"/>
                </a:solidFill>
              </a:rPr>
              <a:t>ПЕРВЫЙ В РОССИИ</a:t>
            </a:r>
            <a:endParaRPr lang="ru-RU" sz="2000" dirty="0">
              <a:solidFill>
                <a:srgbClr val="ED6E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164" y="4102889"/>
            <a:ext cx="44102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Тахограф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</a:rPr>
              <a:t>ШТРИХ-Тахо RUS </a:t>
            </a:r>
            <a:r>
              <a:rPr lang="ru-RU" sz="1400" dirty="0">
                <a:solidFill>
                  <a:schemeClr val="bg1"/>
                </a:solidFill>
              </a:rPr>
              <a:t>с GSM/GPRS модемом и ГЛОНАСС/GPS приемником в составе СКЗИ, одновременно может выполнять функции тахографа и бортовой аппаратуры спутниковой навигации, согласно требованиям Приказа № 20 Министерства транспорта РФ от 26.01.12 и Приказа № 285 от 31.07.12. </a:t>
            </a:r>
          </a:p>
        </p:txBody>
      </p:sp>
    </p:spTree>
    <p:extLst>
      <p:ext uri="{BB962C8B-B14F-4D97-AF65-F5344CB8AC3E}">
        <p14:creationId xmlns:p14="http://schemas.microsoft.com/office/powerpoint/2010/main" val="39487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4"/>
          <p:cNvPicPr>
            <a:picLocks noChangeAspect="1"/>
          </p:cNvPicPr>
          <p:nvPr/>
        </p:nvPicPr>
        <p:blipFill>
          <a:blip r:embed="rId2"/>
          <a:srcRect t="780" b="13155"/>
          <a:stretch>
            <a:fillRect/>
          </a:stretch>
        </p:blipFill>
        <p:spPr bwMode="auto">
          <a:xfrm>
            <a:off x="4189645" y="2204864"/>
            <a:ext cx="49641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408" y="2206758"/>
            <a:ext cx="4938389" cy="2878426"/>
          </a:xfrm>
          <a:prstGeom prst="rect">
            <a:avLst/>
          </a:prstGeom>
          <a:effectLst>
            <a:reflection blurRad="50800" stA="35000" endPos="15000" dir="5400000" sy="-100000" algn="bl" rotWithShape="0"/>
          </a:effectLst>
        </p:spPr>
      </p:pic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416158" y="2845752"/>
            <a:ext cx="37734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Компания «ШТРИХ-М» обладает собственным производством и огромным практическим </a:t>
            </a:r>
            <a:r>
              <a:rPr lang="ru-RU" sz="1400" dirty="0" smtClean="0">
                <a:solidFill>
                  <a:schemeClr val="bg1"/>
                </a:solidFill>
              </a:rPr>
              <a:t>опытом.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>
                <a:solidFill>
                  <a:schemeClr val="bg1"/>
                </a:solidFill>
              </a:rPr>
              <a:t>совокупности с трехступенчатым контролем на разных этапах производства, мы гарантируем надежность и высокое качество тахографов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</a:rPr>
              <a:t>ШТРИХ-Тахо RUS</a:t>
            </a:r>
            <a:endParaRPr lang="ru-RU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46464"/>
            <a:ext cx="4457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ED6E00"/>
                </a:solidFill>
              </a:rPr>
              <a:t>СОВРЕМЕННОЕ ПРОИЗВОДСТВО</a:t>
            </a:r>
            <a:endParaRPr lang="ru-RU" sz="2000" dirty="0">
              <a:solidFill>
                <a:srgbClr val="ED6E00"/>
              </a:solidFill>
            </a:endParaRP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4164424" y="4997152"/>
            <a:ext cx="540030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ED6E00"/>
                </a:solidFill>
                <a:latin typeface="Calibri" pitchFamily="34" charset="0"/>
              </a:rPr>
              <a:t>1 000+</a:t>
            </a:r>
            <a:endParaRPr lang="ru-RU" sz="6000" b="1" dirty="0">
              <a:solidFill>
                <a:srgbClr val="ED6E00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73920" y="5733256"/>
            <a:ext cx="225446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700" b="1" dirty="0">
                <a:solidFill>
                  <a:srgbClr val="ED6E00"/>
                </a:solidFill>
                <a:latin typeface="Calibri" pitchFamily="34" charset="0"/>
              </a:rPr>
              <a:t>специалистов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58934"/>
            <a:ext cx="975171" cy="97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иугольник 6"/>
          <p:cNvSpPr/>
          <p:nvPr/>
        </p:nvSpPr>
        <p:spPr bwMode="auto">
          <a:xfrm>
            <a:off x="-23192" y="1744066"/>
            <a:ext cx="6035352" cy="962239"/>
          </a:xfrm>
          <a:prstGeom prst="homePlate">
            <a:avLst/>
          </a:prstGeom>
          <a:solidFill>
            <a:srgbClr val="EF6C0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669" y="1086148"/>
            <a:ext cx="2859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ED6E00"/>
                </a:solidFill>
              </a:rPr>
              <a:t>НАМ ДОВЕРЯЮТ </a:t>
            </a:r>
            <a:endParaRPr lang="ru-RU" sz="2400" dirty="0">
              <a:solidFill>
                <a:srgbClr val="ED6E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325" y="1963576"/>
            <a:ext cx="6129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Тахограф </a:t>
            </a:r>
            <a:r>
              <a:rPr lang="ru-RU" sz="1400" i="1" dirty="0" smtClean="0">
                <a:solidFill>
                  <a:schemeClr val="bg1">
                    <a:lumMod val="75000"/>
                  </a:schemeClr>
                </a:solidFill>
              </a:rPr>
              <a:t>ШТРИХ-Тахо RUS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r>
              <a:rPr lang="ru-RU" sz="1400" i="1" dirty="0">
                <a:solidFill>
                  <a:schemeClr val="bg1"/>
                </a:solidFill>
              </a:rPr>
              <a:t>совместим по </a:t>
            </a:r>
            <a:r>
              <a:rPr lang="ru-RU" sz="1400" i="1" dirty="0" smtClean="0">
                <a:solidFill>
                  <a:schemeClr val="bg1"/>
                </a:solidFill>
              </a:rPr>
              <a:t>CAN-шине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более </a:t>
            </a:r>
            <a:r>
              <a:rPr lang="ru-RU" sz="1400" i="1" dirty="0">
                <a:solidFill>
                  <a:schemeClr val="bg1"/>
                </a:solidFill>
              </a:rPr>
              <a:t>чем с 95% марок транспортных средств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613" y="5013176"/>
            <a:ext cx="82576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Преимущества </a:t>
            </a:r>
            <a:r>
              <a:rPr lang="ru-RU" sz="1400" b="1" dirty="0" smtClean="0">
                <a:solidFill>
                  <a:srgbClr val="ED6E00"/>
                </a:solidFill>
              </a:rPr>
              <a:t>ШТРИХ-Тахо RUS</a:t>
            </a:r>
            <a:r>
              <a:rPr lang="ru-RU" sz="1400" dirty="0" smtClean="0"/>
              <a:t> </a:t>
            </a:r>
            <a:r>
              <a:rPr lang="ru-RU" sz="1400" dirty="0"/>
              <a:t>уже оценили ведущие производители транспортных средств, протестировав тахограф на своих автомобилях, устанавливая тахографы на </a:t>
            </a:r>
            <a:r>
              <a:rPr lang="ru-RU" sz="1400" dirty="0" smtClean="0"/>
              <a:t>конвейере и рекомендуя </a:t>
            </a:r>
            <a:r>
              <a:rPr lang="ru-RU" sz="1400" dirty="0"/>
              <a:t>его к установке.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75" y="1541109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1" y="3212977"/>
            <a:ext cx="1344887" cy="7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37738"/>
            <a:ext cx="580823" cy="66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03" y="3203064"/>
            <a:ext cx="813641" cy="68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68" y="3247349"/>
            <a:ext cx="937036" cy="64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80" y="3194007"/>
            <a:ext cx="791860" cy="58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18" y="3194007"/>
            <a:ext cx="685934" cy="62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3" y="4231389"/>
            <a:ext cx="984847" cy="23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721" y="4231389"/>
            <a:ext cx="997078" cy="23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174" y="4188122"/>
            <a:ext cx="1020858" cy="24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85361"/>
            <a:ext cx="1080120" cy="31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C:\Users\Евгений\Desktop\daf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63601"/>
            <a:ext cx="864096" cy="25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C:\Users\Евгений\Desktop\ford-continues-uk-growth-in-february-17791_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349" y="4066713"/>
            <a:ext cx="875891" cy="35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C:\Users\Евгений\Desktop\mb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929" y="3154641"/>
            <a:ext cx="681311" cy="68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840016" y="3154641"/>
            <a:ext cx="612304" cy="6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Изображение 9" descr="kavz_logo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537131" y="3117307"/>
            <a:ext cx="653372" cy="65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693471" y="3993036"/>
            <a:ext cx="783907" cy="6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487381" y="4010161"/>
            <a:ext cx="709763" cy="60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75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/>
          <a:srcRect t="27866"/>
          <a:stretch>
            <a:fillRect/>
          </a:stretch>
        </p:blipFill>
        <p:spPr bwMode="auto">
          <a:xfrm>
            <a:off x="4356323" y="2780109"/>
            <a:ext cx="3887737" cy="194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ятиугольник 6"/>
          <p:cNvSpPr/>
          <p:nvPr/>
        </p:nvSpPr>
        <p:spPr bwMode="auto">
          <a:xfrm>
            <a:off x="-10304" y="1628800"/>
            <a:ext cx="7030576" cy="792088"/>
          </a:xfrm>
          <a:prstGeom prst="homePlate">
            <a:avLst/>
          </a:prstGeom>
          <a:solidFill>
            <a:srgbClr val="EF6C0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668" y="1052736"/>
            <a:ext cx="8307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ED6E00"/>
                </a:solidFill>
              </a:rPr>
              <a:t>ON-LINE </a:t>
            </a:r>
            <a:r>
              <a:rPr lang="ru-RU" sz="2400" b="1" dirty="0" smtClean="0">
                <a:solidFill>
                  <a:srgbClr val="ED6E00"/>
                </a:solidFill>
              </a:rPr>
              <a:t>МОНИТОРИНГ В БАЗОВОЙ КОМПЛЕКТАЦИИ</a:t>
            </a:r>
            <a:endParaRPr lang="ru-RU" sz="2400" dirty="0">
              <a:solidFill>
                <a:srgbClr val="ED6E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5636" y="1763234"/>
            <a:ext cx="6129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Вы всегда в курсе, где находится ваш </a:t>
            </a:r>
            <a:r>
              <a:rPr lang="ru-RU" sz="1400" i="1" dirty="0" smtClean="0">
                <a:solidFill>
                  <a:schemeClr val="bg1"/>
                </a:solidFill>
              </a:rPr>
              <a:t>транспорт!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Не требует дополнительного оборудования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46" y="1514401"/>
            <a:ext cx="1050503" cy="105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2492896"/>
            <a:ext cx="3624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Контроль параметров движения и местонахождения </a:t>
            </a:r>
            <a:r>
              <a:rPr lang="ru-RU" sz="1400" dirty="0" smtClean="0"/>
              <a:t>ТС </a:t>
            </a:r>
            <a:endParaRPr lang="ru-RU" sz="1400" dirty="0"/>
          </a:p>
        </p:txBody>
      </p:sp>
      <p:pic>
        <p:nvPicPr>
          <p:cNvPr id="22" name="Picture 11" descr="D:\Маркетинг\Пресса\_Пресс-релизы\Автопробег Исузу\avtoprobeg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668" y="3261969"/>
            <a:ext cx="3842022" cy="208823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50800" dir="2700000" algn="ctr" rotWithShape="0">
              <a:srgbClr val="000000">
                <a:alpha val="43137"/>
              </a:srgbClr>
            </a:outerShdw>
          </a:effectLst>
          <a:extLst/>
        </p:spPr>
      </p:pic>
      <p:sp>
        <p:nvSpPr>
          <p:cNvPr id="25" name="Прямоугольник 24"/>
          <p:cNvSpPr/>
          <p:nvPr/>
        </p:nvSpPr>
        <p:spPr>
          <a:xfrm>
            <a:off x="1115616" y="5463807"/>
            <a:ext cx="267652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On-line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Контроль </a:t>
            </a:r>
          </a:p>
          <a:p>
            <a:pPr>
              <a:defRPr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76056" y="2393537"/>
            <a:ext cx="267652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Оценка стиля вождения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defRPr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7" name="Пятиугольник 26"/>
          <p:cNvSpPr/>
          <p:nvPr/>
        </p:nvSpPr>
        <p:spPr bwMode="auto">
          <a:xfrm flipH="1">
            <a:off x="4279178" y="4931217"/>
            <a:ext cx="4839670" cy="1157292"/>
          </a:xfrm>
          <a:prstGeom prst="homePlate">
            <a:avLst/>
          </a:prstGeom>
          <a:solidFill>
            <a:srgbClr val="EF6C0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2040" y="5032809"/>
            <a:ext cx="4211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Услуга </a:t>
            </a:r>
            <a:r>
              <a:rPr lang="ru-RU" sz="1400" dirty="0" err="1" smtClean="0">
                <a:solidFill>
                  <a:schemeClr val="bg1"/>
                </a:solidFill>
              </a:rPr>
              <a:t>доступена</a:t>
            </a:r>
            <a:r>
              <a:rPr lang="ru-RU" sz="1400" dirty="0" smtClean="0">
                <a:solidFill>
                  <a:schemeClr val="bg1"/>
                </a:solidFill>
              </a:rPr>
              <a:t> уже в </a:t>
            </a:r>
            <a:r>
              <a:rPr lang="ru-RU" sz="1400" dirty="0">
                <a:solidFill>
                  <a:schemeClr val="bg1"/>
                </a:solidFill>
              </a:rPr>
              <a:t>базовой </a:t>
            </a:r>
            <a:r>
              <a:rPr lang="ru-RU" sz="1400" dirty="0" smtClean="0">
                <a:solidFill>
                  <a:schemeClr val="bg1"/>
                </a:solidFill>
              </a:rPr>
              <a:t>комплектации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 </a:t>
            </a:r>
            <a:r>
              <a:rPr lang="ru-RU" sz="1400" dirty="0">
                <a:solidFill>
                  <a:schemeClr val="bg1"/>
                </a:solidFill>
              </a:rPr>
              <a:t>GPRS модемом и не требует </a:t>
            </a:r>
            <a:r>
              <a:rPr lang="ru-RU" sz="1400" dirty="0" smtClean="0">
                <a:solidFill>
                  <a:schemeClr val="bg1"/>
                </a:solidFill>
              </a:rPr>
              <a:t>дополнительной установки </a:t>
            </a:r>
            <a:r>
              <a:rPr lang="ru-RU" sz="1400" dirty="0">
                <a:solidFill>
                  <a:schemeClr val="bg1"/>
                </a:solidFill>
              </a:rPr>
              <a:t>сторонних блоков, а также </a:t>
            </a:r>
            <a:r>
              <a:rPr lang="ru-RU" sz="1400" dirty="0" smtClean="0">
                <a:solidFill>
                  <a:schemeClr val="bg1"/>
                </a:solidFill>
              </a:rPr>
              <a:t>совместима </a:t>
            </a:r>
            <a:r>
              <a:rPr lang="ru-RU" sz="1400" dirty="0">
                <a:solidFill>
                  <a:schemeClr val="bg1"/>
                </a:solidFill>
              </a:rPr>
              <a:t>практически </a:t>
            </a:r>
            <a:r>
              <a:rPr lang="ru-RU" sz="1400" dirty="0" smtClean="0">
                <a:solidFill>
                  <a:schemeClr val="bg1"/>
                </a:solidFill>
              </a:rPr>
              <a:t>с любым ПО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Евгений\Desktop\NASDU_monitor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6" y="2857506"/>
            <a:ext cx="5598602" cy="280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иугольник 6"/>
          <p:cNvSpPr/>
          <p:nvPr/>
        </p:nvSpPr>
        <p:spPr bwMode="auto">
          <a:xfrm>
            <a:off x="-10304" y="1628800"/>
            <a:ext cx="7030576" cy="792088"/>
          </a:xfrm>
          <a:prstGeom prst="homePlate">
            <a:avLst/>
          </a:prstGeom>
          <a:solidFill>
            <a:srgbClr val="EF6C0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668" y="1052736"/>
            <a:ext cx="5438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ED6E00"/>
                </a:solidFill>
              </a:rPr>
              <a:t>ДАННЫЕ ИМЕЮТ ЗКОННУЮ СИЛУ</a:t>
            </a:r>
            <a:endParaRPr lang="ru-RU" sz="2400" dirty="0">
              <a:solidFill>
                <a:srgbClr val="ED6E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667" y="1763234"/>
            <a:ext cx="6528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Данные по мониторингу, переданные с тахографа </a:t>
            </a:r>
            <a:r>
              <a:rPr lang="ru-RU" sz="1400" b="1" i="1" dirty="0" smtClean="0">
                <a:solidFill>
                  <a:schemeClr val="bg1">
                    <a:lumMod val="75000"/>
                  </a:schemeClr>
                </a:solidFill>
              </a:rPr>
              <a:t>ШТРИХ-Тахо RUS</a:t>
            </a:r>
            <a:r>
              <a:rPr lang="ru-RU" sz="1400" i="1" dirty="0" smtClean="0">
                <a:solidFill>
                  <a:schemeClr val="bg1"/>
                </a:solidFill>
              </a:rPr>
              <a:t>, </a:t>
            </a:r>
            <a:r>
              <a:rPr lang="ru-RU" sz="1400" i="1" dirty="0">
                <a:solidFill>
                  <a:schemeClr val="bg1"/>
                </a:solidFill>
              </a:rPr>
              <a:t>принимаются </a:t>
            </a:r>
            <a:r>
              <a:rPr lang="ru-RU" sz="1400" i="1" dirty="0" smtClean="0">
                <a:solidFill>
                  <a:schemeClr val="bg1"/>
                </a:solidFill>
              </a:rPr>
              <a:t>судом </a:t>
            </a:r>
            <a:r>
              <a:rPr lang="ru-RU" sz="1400" i="1" dirty="0">
                <a:solidFill>
                  <a:schemeClr val="bg1"/>
                </a:solidFill>
              </a:rPr>
              <a:t>при разрешении страховых случаев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Пятиугольник 26"/>
          <p:cNvSpPr/>
          <p:nvPr/>
        </p:nvSpPr>
        <p:spPr bwMode="auto">
          <a:xfrm flipH="1">
            <a:off x="4266602" y="4454162"/>
            <a:ext cx="4839670" cy="1532753"/>
          </a:xfrm>
          <a:prstGeom prst="homePlate">
            <a:avLst/>
          </a:prstGeom>
          <a:solidFill>
            <a:srgbClr val="EF6C0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49924" y="4779149"/>
            <a:ext cx="4211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В тахографе 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</a:rPr>
              <a:t>ШТРИХ-Тахо RUS </a:t>
            </a:r>
            <a:r>
              <a:rPr lang="ru-RU" sz="1400" dirty="0">
                <a:solidFill>
                  <a:schemeClr val="bg1"/>
                </a:solidFill>
              </a:rPr>
              <a:t>навигационные данные по мониторингу передаются с использованием криптографического модуля, исключающего их фальсификацию.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29545"/>
            <a:ext cx="1047179" cy="104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Users\Евгений\Desktop\NASDU_monitoring_grafic_spe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77656"/>
            <a:ext cx="3190387" cy="17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2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Y2NjY2NiIvPg0KCQk8dWljb2xvciBuYW1lPSJnbG93IiB2YWx1ZT0iMHgzNUQzMzQiLz4NCgkJPHVpY29sb3IgbmFtZT0idGV4dCIgdmFsdWU9IjB4RkZGRkZGIi8+DQoJCTx1aWNvbG9yIG5hbWU9ImxpZ2h0IiB2YWx1ZT0iMHg0ODQ4NDgiLz4NCgkJPHVpY29sb3IgbmFtZT0ic2hhZG93IiB2YWx1ZT0iMHgwMDAwMDAiLz4NCgkJPHVpY29sb3IgbmFtZT0iYmFja2dyb3VuZCIgdmFsdWU9IjB4NUY1RjU4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MMPROD_UIDATA" val="&lt;database version=&quot;7.0&quot;&gt;&lt;object type=&quot;1&quot; unique_id=&quot;10001&quot;&gt;&lt;property id=&quot;20141&quot; value=&quot;zhuravlev.09.12.2010.final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1&quot;/&gt;&lt;property id=&quot;20182&quot; value=&quot;1&quot;/&gt;&lt;property id=&quot;20183&quot; value=&quot;1&quot;/&gt;&lt;property id=&quot;20184&quot; value=&quot;7&quot;/&gt;&lt;property id=&quot;20193&quot; value=&quot;-1&quot;/&gt;&lt;property id=&quot;20224&quot; value=&quot;C:\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8&quot; unique_id=&quot;10003&quot;&gt;&lt;/object&gt;&lt;object type=&quot;2&quot; unique_id=&quot;10004&quot;&gt;&lt;object type=&quot;3&quot; unique_id=&quot;10005&quot;&gt;&lt;property id=&quot;20148&quot; value=&quot;5&quot;/&gt;&lt;property id=&quot;20300&quot; value=&quot;Slide 1&quot;/&gt;&lt;property id=&quot;20303&quot; value=&quot;-1&quot;/&gt;&lt;property id=&quot;20307&quot; value=&quot;264&quot;/&gt;&lt;property id=&quot;20309&quot; value=&quot;-1&quot;/&gt;&lt;/object&gt;&lt;object type=&quot;3&quot; unique_id=&quot;10006&quot;&gt;&lt;property id=&quot;20148&quot; value=&quot;5&quot;/&gt;&lt;property id=&quot;20300&quot; value=&quot;Slide 2&quot;/&gt;&lt;property id=&quot;20303&quot; value=&quot;-1&quot;/&gt;&lt;property id=&quot;20307&quot; value=&quot;256&quot;/&gt;&lt;property id=&quot;20309&quot; value=&quot;-1&quot;/&gt;&lt;/object&gt;&lt;object type=&quot;3&quot; unique_id=&quot;10007&quot;&gt;&lt;property id=&quot;20148&quot; value=&quot;5&quot;/&gt;&lt;property id=&quot;20300&quot; value=&quot;Slide 3&quot;/&gt;&lt;property id=&quot;20303&quot; value=&quot;-1&quot;/&gt;&lt;property id=&quot;20307&quot; value=&quot;257&quot;/&gt;&lt;property id=&quot;20309&quot; value=&quot;-1&quot;/&gt;&lt;/object&gt;&lt;object type=&quot;3&quot; unique_id=&quot;10008&quot;&gt;&lt;property id=&quot;20148&quot; value=&quot;5&quot;/&gt;&lt;property id=&quot;20300&quot; value=&quot;Slide 4&quot;/&gt;&lt;property id=&quot;20303&quot; value=&quot;-1&quot;/&gt;&lt;property id=&quot;20307&quot; value=&quot;2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3&quot; value=&quot;-1&quot;/&gt;&lt;property id=&quot;20307&quot; value=&quot;262&quot;/&gt;&lt;property id=&quot;20309&quot; value=&quot;-1&quot;/&gt;&lt;/object&gt;&lt;object type=&quot;3&quot; unique_id=&quot;10010&quot;&gt;&lt;property id=&quot;20148&quot; value=&quot;5&quot;/&gt;&lt;property id=&quot;20300&quot; value=&quot;Slide 6&quot;/&gt;&lt;property id=&quot;20303&quot; value=&quot;-1&quot;/&gt;&lt;property id=&quot;20307&quot; value=&quot;266&quot;/&gt;&lt;property id=&quot;20309&quot; value=&quot;-1&quot;/&gt;&lt;/object&gt;&lt;object type=&quot;3&quot; unique_id=&quot;10011&quot;&gt;&lt;property id=&quot;20148&quot; value=&quot;5&quot;/&gt;&lt;property id=&quot;20300&quot; value=&quot;Slide 7&quot;/&gt;&lt;property id=&quot;20303&quot; value=&quot;-1&quot;/&gt;&lt;property id=&quot;20307&quot; value=&quot;267&quot;/&gt;&lt;property id=&quot;20309&quot; value=&quot;-1&quot;/&gt;&lt;/object&gt;&lt;object type=&quot;3&quot; unique_id=&quot;10012&quot;&gt;&lt;property id=&quot;20148&quot; value=&quot;5&quot;/&gt;&lt;property id=&quot;20300&quot; value=&quot;Slide 8&quot;/&gt;&lt;property id=&quot;20303&quot; value=&quot;-1&quot;/&gt;&lt;property id=&quot;20307&quot; value=&quot;268&quot;/&gt;&lt;property id=&quot;20309&quot; value=&quot;-1&quot;/&gt;&lt;/object&gt;&lt;object type=&quot;3&quot; unique_id=&quot;10013&quot;&gt;&lt;property id=&quot;20148&quot; value=&quot;5&quot;/&gt;&lt;property id=&quot;20300&quot; value=&quot;Slide 9&quot;/&gt;&lt;property id=&quot;20303&quot; value=&quot;-1&quot;/&gt;&lt;property id=&quot;20307&quot; value=&quot;269&quot;/&gt;&lt;property id=&quot;20309&quot; value=&quot;-1&quot;/&gt;&lt;/object&gt;&lt;object type=&quot;3&quot; unique_id=&quot;10014&quot;&gt;&lt;property id=&quot;20148&quot; value=&quot;5&quot;/&gt;&lt;property id=&quot;20300&quot; value=&quot;Slide 10&quot;/&gt;&lt;property id=&quot;20303&quot; value=&quot;-1&quot;/&gt;&lt;property id=&quot;20307&quot; value=&quot;270&quot;/&gt;&lt;property id=&quot;20309&quot; value=&quot;-1&quot;/&gt;&lt;/object&gt;&lt;object type=&quot;3&quot; unique_id=&quot;10015&quot;&gt;&lt;property id=&quot;20148&quot; value=&quot;5&quot;/&gt;&lt;property id=&quot;20300&quot; value=&quot;Slide 11&quot;/&gt;&lt;property id=&quot;20303&quot; value=&quot;-1&quot;/&gt;&lt;property id=&quot;20307&quot; value=&quot;271&quot;/&gt;&lt;property id=&quot;20309&quot; value=&quot;-1&quot;/&gt;&lt;/object&gt;&lt;object type=&quot;3&quot; unique_id=&quot;10016&quot;&gt;&lt;property id=&quot;20148&quot; value=&quot;5&quot;/&gt;&lt;property id=&quot;20300&quot; value=&quot;Slide 12&quot;/&gt;&lt;property id=&quot;20303&quot; value=&quot;-1&quot;/&gt;&lt;property id=&quot;20307&quot; value=&quot;272&quot;/&gt;&lt;property id=&quot;20309&quot; value=&quot;-1&quot;/&gt;&lt;/object&gt;&lt;object type=&quot;3&quot; unique_id=&quot;10017&quot;&gt;&lt;property id=&quot;20148&quot; value=&quot;5&quot;/&gt;&lt;property id=&quot;20300&quot; value=&quot;Slide 13&quot;/&gt;&lt;property id=&quot;20303&quot; value=&quot;-1&quot;/&gt;&lt;property id=&quot;20307&quot; value=&quot;276&quot;/&gt;&lt;property id=&quot;20309&quot; value=&quot;-1&quot;/&gt;&lt;/object&gt;&lt;object type=&quot;3&quot; unique_id=&quot;10018&quot;&gt;&lt;property id=&quot;20148&quot; value=&quot;5&quot;/&gt;&lt;property id=&quot;20300&quot; value=&quot;Slide 14&quot;/&gt;&lt;property id=&quot;20303&quot; value=&quot;-1&quot;/&gt;&lt;property id=&quot;20307&quot; value=&quot;277&quot;/&gt;&lt;property id=&quot;20309&quot; value=&quot;-1&quot;/&gt;&lt;/object&gt;&lt;object type=&quot;3&quot; unique_id=&quot;10019&quot;&gt;&lt;property id=&quot;20148&quot; value=&quot;5&quot;/&gt;&lt;property id=&quot;20300&quot; value=&quot;Slide 15&quot;/&gt;&lt;property id=&quot;20303&quot; value=&quot;-1&quot;/&gt;&lt;property id=&quot;20307&quot; value=&quot;278&quot;/&gt;&lt;property id=&quot;20309&quot; value=&quot;-1&quot;/&gt;&lt;/object&gt;&lt;object type=&quot;3&quot; unique_id=&quot;10020&quot;&gt;&lt;property id=&quot;20148&quot; value=&quot;5&quot;/&gt;&lt;property id=&quot;20300&quot; value=&quot;Slide 16&quot;/&gt;&lt;property id=&quot;20303&quot; value=&quot;-1&quot;/&gt;&lt;property id=&quot;20307&quot; value=&quot;280&quot;/&gt;&lt;property id=&quot;20309&quot; value=&quot;-1&quot;/&gt;&lt;/object&gt;&lt;object type=&quot;3&quot; unique_id=&quot;10021&quot;&gt;&lt;property id=&quot;20148&quot; value=&quot;5&quot;/&gt;&lt;property id=&quot;20300&quot; value=&quot;Slide 17&quot;/&gt;&lt;property id=&quot;20303&quot; value=&quot;-1&quot;/&gt;&lt;property id=&quot;20307&quot; value=&quot;281&quot;/&gt;&lt;property id=&quot;20309&quot; value=&quot;-1&quot;/&gt;&lt;/object&gt;&lt;object type=&quot;3&quot; unique_id=&quot;10022&quot;&gt;&lt;property id=&quot;20148&quot; value=&quot;5&quot;/&gt;&lt;property id=&quot;20300&quot; value=&quot;Slide 18&quot;/&gt;&lt;property id=&quot;20303&quot; value=&quot;-1&quot;/&gt;&lt;property id=&quot;20307&quot; value=&quot;282&quot;/&gt;&lt;property id=&quot;20309&quot; value=&quot;-1&quot;/&gt;&lt;/object&gt;&lt;object type=&quot;3&quot; unique_id=&quot;10023&quot;&gt;&lt;property id=&quot;20148&quot; value=&quot;5&quot;/&gt;&lt;property id=&quot;20300&quot; value=&quot;Slide 19&quot;/&gt;&lt;property id=&quot;20303&quot; value=&quot;-1&quot;/&gt;&lt;property id=&quot;20307&quot; value=&quot;283&quot;/&gt;&lt;property id=&quot;20309&quot; value=&quot;-1&quot;/&gt;&lt;/object&gt;&lt;object type=&quot;3&quot; unique_id=&quot;10024&quot;&gt;&lt;property id=&quot;20148&quot; value=&quot;5&quot;/&gt;&lt;property id=&quot;20300&quot; value=&quot;Slide 20&quot;/&gt;&lt;property id=&quot;20303&quot; value=&quot;-1&quot;/&gt;&lt;property id=&quot;20307&quot; value=&quot;273&quot;/&gt;&lt;property id=&quot;20309&quot; value=&quot;-1&quot;/&gt;&lt;/object&gt;&lt;object type=&quot;3&quot; unique_id=&quot;10025&quot;&gt;&lt;property id=&quot;20148&quot; value=&quot;5&quot;/&gt;&lt;property id=&quot;20300&quot; value=&quot;Slide 21&quot;/&gt;&lt;property id=&quot;20303&quot; value=&quot;-1&quot;/&gt;&lt;property id=&quot;20307&quot; value=&quot;274&quot;/&gt;&lt;property id=&quot;20309&quot; value=&quot;-1&quot;/&gt;&lt;/object&gt;&lt;object type=&quot;3&quot; unique_id=&quot;10026&quot;&gt;&lt;property id=&quot;20148&quot; value=&quot;5&quot;/&gt;&lt;property id=&quot;20300&quot; value=&quot;Slide 22&quot;/&gt;&lt;property id=&quot;20303&quot; value=&quot;-1&quot;/&gt;&lt;property id=&quot;20307&quot; value=&quot;275&quot;/&gt;&lt;property id=&quot;20309&quot; value=&quot;-1&quot;/&gt;&lt;/object&gt;&lt;object type=&quot;3&quot; unique_id=&quot;10027&quot;&gt;&lt;property id=&quot;20148&quot; value=&quot;5&quot;/&gt;&lt;property id=&quot;20300&quot; value=&quot;Slide 23&quot;/&gt;&lt;property id=&quot;20303&quot; value=&quot;-1&quot;/&gt;&lt;property id=&quot;20307&quot; value=&quot;284&quot;/&gt;&lt;property id=&quot;20309&quot; value=&quot;-1&quot;/&gt;&lt;/object&gt;&lt;object type=&quot;3&quot; unique_id=&quot;10028&quot;&gt;&lt;property id=&quot;20148&quot; value=&quot;5&quot;/&gt;&lt;property id=&quot;20300&quot; value=&quot;Slide 24&quot;/&gt;&lt;property id=&quot;20303&quot; value=&quot;-1&quot;/&gt;&lt;property id=&quot;20307&quot; value=&quot;285&quot;/&gt;&lt;property id=&quot;20309&quot; value=&quot;-1&quot;/&gt;&lt;/object&gt;&lt;object type=&quot;3&quot; unique_id=&quot;10029&quot;&gt;&lt;property id=&quot;20148&quot; value=&quot;5&quot;/&gt;&lt;property id=&quot;20300&quot; value=&quot;Slide 25&quot;/&gt;&lt;property id=&quot;20303&quot; value=&quot;-1&quot;/&gt;&lt;property id=&quot;20307&quot; value=&quot;295&quot;/&gt;&lt;property id=&quot;20309&quot; value=&quot;-1&quot;/&gt;&lt;/object&gt;&lt;object type=&quot;3&quot; unique_id=&quot;10030&quot;&gt;&lt;property id=&quot;20148&quot; value=&quot;5&quot;/&gt;&lt;property id=&quot;20300&quot; value=&quot;Slide 26&quot;/&gt;&lt;property id=&quot;20303&quot; value=&quot;-1&quot;/&gt;&lt;property id=&quot;20307&quot; value=&quot;286&quot;/&gt;&lt;property id=&quot;20309&quot; value=&quot;-1&quot;/&gt;&lt;/object&gt;&lt;object type=&quot;3&quot; unique_id=&quot;10031&quot;&gt;&lt;property id=&quot;20148&quot; value=&quot;5&quot;/&gt;&lt;property id=&quot;20300&quot; value=&quot;Slide 27&quot;/&gt;&lt;property id=&quot;20303&quot; value=&quot;-1&quot;/&gt;&lt;property id=&quot;20307&quot; value=&quot;287&quot;/&gt;&lt;property id=&quot;20309&quot; value=&quot;-1&quot;/&gt;&lt;/object&gt;&lt;object type=&quot;3&quot; unique_id=&quot;10032&quot;&gt;&lt;property id=&quot;20148&quot; value=&quot;5&quot;/&gt;&lt;property id=&quot;20300&quot; value=&quot;Slide 28&quot;/&gt;&lt;property id=&quot;20303&quot; value=&quot;-1&quot;/&gt;&lt;property id=&quot;20307&quot; value=&quot;288&quot;/&gt;&lt;property id=&quot;20309&quot; value=&quot;-1&quot;/&gt;&lt;/object&gt;&lt;object type=&quot;3&quot; unique_id=&quot;10033&quot;&gt;&lt;property id=&quot;20148&quot; value=&quot;5&quot;/&gt;&lt;property id=&quot;20300&quot; value=&quot;Slide 29&quot;/&gt;&lt;property id=&quot;20303&quot; value=&quot;-1&quot;/&gt;&lt;property id=&quot;20307&quot; value=&quot;297&quot;/&gt;&lt;property id=&quot;20309&quot; value=&quot;-1&quot;/&gt;&lt;/object&gt;&lt;object type=&quot;3&quot; unique_id=&quot;10034&quot;&gt;&lt;property id=&quot;20148&quot; value=&quot;5&quot;/&gt;&lt;property id=&quot;20300&quot; value=&quot;Slide 30&quot;/&gt;&lt;property id=&quot;20303&quot; value=&quot;-1&quot;/&gt;&lt;property id=&quot;20307&quot; value=&quot;289&quot;/&gt;&lt;property id=&quot;20309&quot; value=&quot;-1&quot;/&gt;&lt;/object&gt;&lt;object type=&quot;3&quot; unique_id=&quot;10035&quot;&gt;&lt;property id=&quot;20148&quot; value=&quot;5&quot;/&gt;&lt;property id=&quot;20300&quot; value=&quot;Slide 31&quot;/&gt;&lt;property id=&quot;20303&quot; value=&quot;-1&quot;/&gt;&lt;property id=&quot;20307&quot; value=&quot;290&quot;/&gt;&lt;property id=&quot;20309&quot; value=&quot;-1&quot;/&gt;&lt;/object&gt;&lt;object type=&quot;3&quot; unique_id=&quot;10036&quot;&gt;&lt;property id=&quot;20148&quot; value=&quot;5&quot;/&gt;&lt;property id=&quot;20300&quot; value=&quot;Slide 32&quot;/&gt;&lt;property id=&quot;20303&quot; value=&quot;-1&quot;/&gt;&lt;property id=&quot;20307&quot; value=&quot;291&quot;/&gt;&lt;property id=&quot;20309&quot; value=&quot;-1&quot;/&gt;&lt;/object&gt;&lt;object type=&quot;3&quot; unique_id=&quot;10037&quot;&gt;&lt;property id=&quot;20148&quot; value=&quot;5&quot;/&gt;&lt;property id=&quot;20300&quot; value=&quot;Slide 33&quot;/&gt;&lt;property id=&quot;20303&quot; value=&quot;-1&quot;/&gt;&lt;property id=&quot;20307&quot; value=&quot;293&quot;/&gt;&lt;property id=&quot;20309&quot; value=&quot;-1&quot;/&gt;&lt;/object&gt;&lt;object type=&quot;3&quot; unique_id=&quot;10038&quot;&gt;&lt;property id=&quot;20148&quot; value=&quot;5&quot;/&gt;&lt;property id=&quot;20300&quot; value=&quot;Slide 34&quot;/&gt;&lt;property id=&quot;20303&quot; value=&quot;-1&quot;/&gt;&lt;property id=&quot;20307&quot; value=&quot;292&quot;/&gt;&lt;property id=&quot;20309&quot; value=&quot;-1&quot;/&gt;&lt;/object&gt;&lt;object type=&quot;3&quot; unique_id=&quot;10039&quot;&gt;&lt;property id=&quot;20148&quot; value=&quot;5&quot;/&gt;&lt;property id=&quot;20300&quot; value=&quot;Slide 35&quot;/&gt;&lt;property id=&quot;20303&quot; value=&quot;-1&quot;/&gt;&lt;property id=&quot;20307&quot; value=&quot;294&quot;/&gt;&lt;property id=&quot;20309&quot; value=&quot;-1&quot;/&gt;&lt;/object&gt;&lt;object type=&quot;3&quot; unique_id=&quot;10040&quot;&gt;&lt;property id=&quot;20148&quot; value=&quot;5&quot;/&gt;&lt;property id=&quot;20300&quot; value=&quot;Slide 36&quot;/&gt;&lt;property id=&quot;20303&quot; value=&quot;-1&quot;/&gt;&lt;property id=&quot;20307&quot; value=&quot;296&quot;/&gt;&lt;property id=&quot;20309&quot; value=&quot;-1&quot;/&gt;&lt;/object&gt;&lt;object type=&quot;3&quot; unique_id=&quot;10041&quot;&gt;&lt;property id=&quot;20148&quot; value=&quot;5&quot;/&gt;&lt;property id=&quot;20300&quot; value=&quot;Slide 37&quot;/&gt;&lt;property id=&quot;20303&quot; value=&quot;-1&quot;/&gt;&lt;property id=&quot;20307&quot; value=&quot;265&quot;/&gt;&lt;property id=&quot;20309&quot; value=&quot;-1&quot;/&gt;&lt;/object&gt;&lt;/object&gt;&lt;object type=&quot;10&quot; unique_id=&quot;10082&quot;&gt;&lt;object type=&quot;11&quot; unique_id=&quot;10083&quot;&gt;&lt;property id=&quot;20180&quot; value=&quot;0&quot;/&gt;&lt;property id=&quot;20181&quot; value=&quot;1&quot;/&gt;&lt;property id=&quot;20182&quot; value=&quot;1&quot;/&gt;&lt;property id=&quot;20183&quot; value=&quot;1&quot;/&gt;&lt;/object&gt;&lt;object type=&quot;12&quot; unique_id=&quot;10084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34A9A79-DA48-432C-A520-2C709569937F}&quot;/&gt;&lt;isInvalidForFieldText val=&quot;0&quot;/&gt;&lt;Image&gt;&lt;filename val=&quot;C:\1\data\asimages\{B34A9A79-DA48-432C-A520-2C709569937F}_1.png&quot;/&gt;&lt;left val=&quot;-4&quot;/&gt;&lt;top val=&quot;196&quot;/&gt;&lt;width val=&quot;335&quot;/&gt;&lt;height val=&quot;41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34A9A79-DA48-432C-A520-2C709569937F}&quot;/&gt;&lt;isInvalidForFieldText val=&quot;0&quot;/&gt;&lt;Image&gt;&lt;filename val=&quot;C:\1\data\asimages\{B34A9A79-DA48-432C-A520-2C709569937F}_1.png&quot;/&gt;&lt;left val=&quot;-4&quot;/&gt;&lt;top val=&quot;196&quot;/&gt;&lt;width val=&quot;335&quot;/&gt;&lt;height val=&quot;41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82FCEC0-3CEE-454C-AAB4-87236458A187}&quot;/&gt;&lt;isInvalidForFieldText val=&quot;0&quot;/&gt;&lt;Image&gt;&lt;filename val=&quot;C:\1\data\asimages\{382FCEC0-3CEE-454C-AAB4-87236458A187}_37.png&quot;/&gt;&lt;left val=&quot;-4&quot;/&gt;&lt;top val=&quot;196&quot;/&gt;&lt;width val=&quot;335&quot;/&gt;&lt;height val=&quot;412&quot;/&gt;&lt;hasText val=&quot;1&quot;/&gt;&lt;/Image&gt;&lt;/ThreeDShapeInfo&gt;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F6C03">
            <a:alpha val="76000"/>
          </a:srgb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extLst/>
      </a:spPr>
      <a:bodyPr/>
      <a:lstStyle>
        <a:defPPr fontAlgn="auto">
          <a:spcBef>
            <a:spcPts val="0"/>
          </a:spcBef>
          <a:spcAft>
            <a:spcPts val="0"/>
          </a:spcAft>
          <a:defRPr>
            <a:latin typeface="+mn-lt"/>
            <a:cs typeface="+mn-cs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5133</TotalTime>
  <Words>634</Words>
  <Application>Microsoft Office PowerPoint</Application>
  <PresentationFormat>Экран (4:3)</PresentationFormat>
  <Paragraphs>97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Wingdings</vt:lpstr>
      <vt:lpstr>Calibri</vt:lpstr>
      <vt:lpstr>Constantia</vt:lpstr>
      <vt:lpstr>Arial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RealFalcon</dc:creator>
  <cp:lastModifiedBy>Евгений</cp:lastModifiedBy>
  <cp:revision>310</cp:revision>
  <cp:lastPrinted>2015-03-03T11:42:59Z</cp:lastPrinted>
  <dcterms:created xsi:type="dcterms:W3CDTF">2010-12-05T19:22:41Z</dcterms:created>
  <dcterms:modified xsi:type="dcterms:W3CDTF">2015-05-19T14:11:18Z</dcterms:modified>
</cp:coreProperties>
</file>